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media/image119.jpg" ContentType="image/png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6"/>
  </p:notesMasterIdLst>
  <p:sldIdLst>
    <p:sldId id="332" r:id="rId2"/>
    <p:sldId id="315" r:id="rId3"/>
    <p:sldId id="317" r:id="rId4"/>
    <p:sldId id="373" r:id="rId5"/>
    <p:sldId id="540" r:id="rId6"/>
    <p:sldId id="257" r:id="rId7"/>
    <p:sldId id="577" r:id="rId8"/>
    <p:sldId id="579" r:id="rId9"/>
    <p:sldId id="581" r:id="rId10"/>
    <p:sldId id="582" r:id="rId11"/>
    <p:sldId id="583" r:id="rId12"/>
    <p:sldId id="584" r:id="rId13"/>
    <p:sldId id="585" r:id="rId14"/>
    <p:sldId id="586" r:id="rId15"/>
    <p:sldId id="590" r:id="rId16"/>
    <p:sldId id="588" r:id="rId17"/>
    <p:sldId id="591" r:id="rId18"/>
    <p:sldId id="589" r:id="rId19"/>
    <p:sldId id="593" r:id="rId20"/>
    <p:sldId id="594" r:id="rId21"/>
    <p:sldId id="595" r:id="rId22"/>
    <p:sldId id="592" r:id="rId23"/>
    <p:sldId id="596" r:id="rId24"/>
    <p:sldId id="337" r:id="rId25"/>
    <p:sldId id="256" r:id="rId26"/>
    <p:sldId id="349" r:id="rId27"/>
    <p:sldId id="314" r:id="rId28"/>
    <p:sldId id="322" r:id="rId29"/>
    <p:sldId id="343" r:id="rId30"/>
    <p:sldId id="344" r:id="rId31"/>
    <p:sldId id="345" r:id="rId32"/>
    <p:sldId id="346" r:id="rId33"/>
    <p:sldId id="325" r:id="rId34"/>
    <p:sldId id="262" r:id="rId35"/>
    <p:sldId id="571" r:id="rId36"/>
    <p:sldId id="271" r:id="rId37"/>
    <p:sldId id="334" r:id="rId38"/>
    <p:sldId id="572" r:id="rId39"/>
    <p:sldId id="573" r:id="rId40"/>
    <p:sldId id="327" r:id="rId41"/>
    <p:sldId id="574" r:id="rId42"/>
    <p:sldId id="320" r:id="rId43"/>
    <p:sldId id="339" r:id="rId44"/>
    <p:sldId id="575" r:id="rId45"/>
    <p:sldId id="321" r:id="rId46"/>
    <p:sldId id="323" r:id="rId47"/>
    <p:sldId id="265" r:id="rId48"/>
    <p:sldId id="576" r:id="rId49"/>
    <p:sldId id="347" r:id="rId50"/>
    <p:sldId id="340" r:id="rId51"/>
    <p:sldId id="326" r:id="rId52"/>
    <p:sldId id="328" r:id="rId53"/>
    <p:sldId id="333" r:id="rId54"/>
    <p:sldId id="383" r:id="rId55"/>
    <p:sldId id="384" r:id="rId56"/>
    <p:sldId id="388" r:id="rId57"/>
    <p:sldId id="494" r:id="rId58"/>
    <p:sldId id="566" r:id="rId59"/>
    <p:sldId id="578" r:id="rId60"/>
    <p:sldId id="541" r:id="rId61"/>
    <p:sldId id="542" r:id="rId62"/>
    <p:sldId id="395" r:id="rId63"/>
    <p:sldId id="396" r:id="rId64"/>
    <p:sldId id="397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89" r:id="rId79"/>
    <p:sldId id="412" r:id="rId80"/>
    <p:sldId id="413" r:id="rId81"/>
    <p:sldId id="414" r:id="rId82"/>
    <p:sldId id="498" r:id="rId83"/>
    <p:sldId id="495" r:id="rId84"/>
    <p:sldId id="496" r:id="rId85"/>
    <p:sldId id="499" r:id="rId86"/>
    <p:sldId id="555" r:id="rId87"/>
    <p:sldId id="416" r:id="rId88"/>
    <p:sldId id="415" r:id="rId89"/>
    <p:sldId id="417" r:id="rId90"/>
    <p:sldId id="418" r:id="rId91"/>
    <p:sldId id="437" r:id="rId92"/>
    <p:sldId id="444" r:id="rId93"/>
    <p:sldId id="565" r:id="rId94"/>
    <p:sldId id="548" r:id="rId95"/>
    <p:sldId id="549" r:id="rId96"/>
    <p:sldId id="550" r:id="rId97"/>
    <p:sldId id="551" r:id="rId98"/>
    <p:sldId id="552" r:id="rId99"/>
    <p:sldId id="557" r:id="rId100"/>
    <p:sldId id="553" r:id="rId101"/>
    <p:sldId id="554" r:id="rId102"/>
    <p:sldId id="556" r:id="rId103"/>
    <p:sldId id="497" r:id="rId104"/>
    <p:sldId id="348" r:id="rId105"/>
    <p:sldId id="558" r:id="rId106"/>
    <p:sldId id="502" r:id="rId107"/>
    <p:sldId id="503" r:id="rId108"/>
    <p:sldId id="504" r:id="rId109"/>
    <p:sldId id="506" r:id="rId110"/>
    <p:sldId id="507" r:id="rId111"/>
    <p:sldId id="508" r:id="rId112"/>
    <p:sldId id="509" r:id="rId113"/>
    <p:sldId id="510" r:id="rId114"/>
    <p:sldId id="511" r:id="rId115"/>
    <p:sldId id="512" r:id="rId116"/>
    <p:sldId id="513" r:id="rId117"/>
    <p:sldId id="514" r:id="rId118"/>
    <p:sldId id="515" r:id="rId119"/>
    <p:sldId id="516" r:id="rId120"/>
    <p:sldId id="560" r:id="rId121"/>
    <p:sldId id="445" r:id="rId122"/>
    <p:sldId id="446" r:id="rId123"/>
    <p:sldId id="447" r:id="rId124"/>
    <p:sldId id="448" r:id="rId125"/>
    <p:sldId id="449" r:id="rId126"/>
    <p:sldId id="450" r:id="rId127"/>
    <p:sldId id="451" r:id="rId128"/>
    <p:sldId id="452" r:id="rId129"/>
    <p:sldId id="453" r:id="rId130"/>
    <p:sldId id="455" r:id="rId131"/>
    <p:sldId id="456" r:id="rId132"/>
    <p:sldId id="457" r:id="rId133"/>
    <p:sldId id="462" r:id="rId134"/>
    <p:sldId id="561" r:id="rId135"/>
    <p:sldId id="459" r:id="rId136"/>
    <p:sldId id="463" r:id="rId137"/>
    <p:sldId id="464" r:id="rId138"/>
    <p:sldId id="465" r:id="rId139"/>
    <p:sldId id="466" r:id="rId140"/>
    <p:sldId id="467" r:id="rId141"/>
    <p:sldId id="468" r:id="rId142"/>
    <p:sldId id="563" r:id="rId143"/>
    <p:sldId id="470" r:id="rId144"/>
    <p:sldId id="471" r:id="rId145"/>
    <p:sldId id="472" r:id="rId146"/>
    <p:sldId id="473" r:id="rId147"/>
    <p:sldId id="474" r:id="rId148"/>
    <p:sldId id="475" r:id="rId149"/>
    <p:sldId id="476" r:id="rId150"/>
    <p:sldId id="477" r:id="rId151"/>
    <p:sldId id="478" r:id="rId152"/>
    <p:sldId id="479" r:id="rId153"/>
    <p:sldId id="480" r:id="rId154"/>
    <p:sldId id="518" r:id="rId155"/>
    <p:sldId id="567" r:id="rId156"/>
    <p:sldId id="517" r:id="rId157"/>
    <p:sldId id="519" r:id="rId158"/>
    <p:sldId id="521" r:id="rId159"/>
    <p:sldId id="522" r:id="rId160"/>
    <p:sldId id="525" r:id="rId161"/>
    <p:sldId id="524" r:id="rId162"/>
    <p:sldId id="526" r:id="rId163"/>
    <p:sldId id="523" r:id="rId164"/>
    <p:sldId id="527" r:id="rId165"/>
    <p:sldId id="528" r:id="rId166"/>
    <p:sldId id="532" r:id="rId167"/>
    <p:sldId id="531" r:id="rId168"/>
    <p:sldId id="529" r:id="rId169"/>
    <p:sldId id="534" r:id="rId170"/>
    <p:sldId id="533" r:id="rId171"/>
    <p:sldId id="530" r:id="rId172"/>
    <p:sldId id="536" r:id="rId173"/>
    <p:sldId id="597" r:id="rId174"/>
    <p:sldId id="535" r:id="rId175"/>
    <p:sldId id="381" r:id="rId176"/>
    <p:sldId id="374" r:id="rId177"/>
    <p:sldId id="375" r:id="rId178"/>
    <p:sldId id="350" r:id="rId179"/>
    <p:sldId id="370" r:id="rId180"/>
    <p:sldId id="371" r:id="rId181"/>
    <p:sldId id="329" r:id="rId182"/>
    <p:sldId id="330" r:id="rId183"/>
    <p:sldId id="351" r:id="rId184"/>
    <p:sldId id="352" r:id="rId185"/>
    <p:sldId id="353" r:id="rId186"/>
    <p:sldId id="354" r:id="rId187"/>
    <p:sldId id="338" r:id="rId188"/>
    <p:sldId id="336" r:id="rId189"/>
    <p:sldId id="342" r:id="rId190"/>
    <p:sldId id="357" r:id="rId191"/>
    <p:sldId id="356" r:id="rId192"/>
    <p:sldId id="355" r:id="rId193"/>
    <p:sldId id="359" r:id="rId194"/>
    <p:sldId id="363" r:id="rId195"/>
    <p:sldId id="364" r:id="rId196"/>
    <p:sldId id="365" r:id="rId197"/>
    <p:sldId id="366" r:id="rId198"/>
    <p:sldId id="362" r:id="rId199"/>
    <p:sldId id="361" r:id="rId200"/>
    <p:sldId id="360" r:id="rId201"/>
    <p:sldId id="335" r:id="rId202"/>
    <p:sldId id="372" r:id="rId203"/>
    <p:sldId id="331" r:id="rId204"/>
    <p:sldId id="564" r:id="rId2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437A5-9A1F-423F-AB35-0B6CC9C46E62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377-8615-40E2-AA20-5EAD8051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86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156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86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520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318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74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630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62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53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4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7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052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98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870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3947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807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602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51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745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90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673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1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87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71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68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28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6133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820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103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765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294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7287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0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6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691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0177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7852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75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3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5780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090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23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79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985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566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908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7093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964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26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450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2329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145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1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993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504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3201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721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761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871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742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429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230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735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8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037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54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0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00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282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85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890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76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524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739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700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553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290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528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2159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155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043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6462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82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645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117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37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335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250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347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829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98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74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364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988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46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908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639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846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20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193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235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175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8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013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64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1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018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722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6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2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3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2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93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6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1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27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2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59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0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4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26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3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69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92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9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65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41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4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89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605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91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88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8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59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419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8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432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197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53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434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6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755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93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739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193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5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7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90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02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57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88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86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915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63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315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6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07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85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47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79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53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27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2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53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19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50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52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252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663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93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1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70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20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28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34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74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15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8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648" y="6392446"/>
            <a:ext cx="11614115" cy="304801"/>
          </a:xfrm>
        </p:spPr>
        <p:txBody>
          <a:bodyPr/>
          <a:lstStyle/>
          <a:p>
            <a:r>
              <a:rPr lang="en-US" dirty="0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D1927E6E-AF00-4E1A-8E2A-E6C562435D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036" y="1825625"/>
            <a:ext cx="5570764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0264" cy="4351338"/>
          </a:xfrm>
        </p:spPr>
        <p:txBody>
          <a:bodyPr/>
          <a:lstStyle>
            <a:lvl1pPr marL="0" indent="0"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DF286-71A8-45E9-A5F7-4995209A4D57}" type="slidenum">
              <a:rPr lang="en-US" smtClean="0"/>
              <a:pPr>
                <a:defRPr/>
              </a:pPr>
              <a:t>‹#›</a:t>
            </a:fld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4850" y="103868"/>
            <a:ext cx="10515600" cy="1063625"/>
          </a:xfrm>
        </p:spPr>
        <p:txBody>
          <a:bodyPr>
            <a:normAutofit/>
          </a:bodyPr>
          <a:lstStyle>
            <a:lvl1pPr>
              <a:defRPr lang="en-US" sz="54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8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Content Placeholder 22"/>
          <p:cNvSpPr>
            <a:spLocks noGrp="1"/>
          </p:cNvSpPr>
          <p:nvPr>
            <p:ph sz="quarter" idx="11" hasCustomPrompt="1"/>
          </p:nvPr>
        </p:nvSpPr>
        <p:spPr>
          <a:xfrm>
            <a:off x="898409" y="1669488"/>
            <a:ext cx="10310813" cy="939111"/>
          </a:xfrm>
        </p:spPr>
        <p:txBody>
          <a:bodyPr>
            <a:normAutofit/>
          </a:bodyPr>
          <a:lstStyle>
            <a:lvl1pPr marL="0" indent="0">
              <a:buNone/>
              <a:defRPr lang="en-US" sz="54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2" hasCustomPrompt="1"/>
          </p:nvPr>
        </p:nvSpPr>
        <p:spPr>
          <a:xfrm>
            <a:off x="898410" y="2743200"/>
            <a:ext cx="10310813" cy="2057400"/>
          </a:xfrm>
        </p:spPr>
        <p:txBody>
          <a:bodyPr>
            <a:normAutofit/>
          </a:bodyPr>
          <a:lstStyle>
            <a:lvl1pPr marL="0" indent="0">
              <a:buNone/>
              <a:defRPr lang="en-US" sz="36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</p:spTree>
    <p:extLst>
      <p:ext uri="{BB962C8B-B14F-4D97-AF65-F5344CB8AC3E}">
        <p14:creationId xmlns:p14="http://schemas.microsoft.com/office/powerpoint/2010/main" val="1430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31428" y="751113"/>
            <a:ext cx="5099957" cy="50958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a picture of yourself so people in virtual sessions know what you look like.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98688" y="751115"/>
            <a:ext cx="5977619" cy="1069522"/>
          </a:xfrm>
        </p:spPr>
        <p:txBody>
          <a:bodyPr/>
          <a:lstStyle>
            <a:lvl1pPr eaLnBrk="1" fontAlgn="auto" hangingPunct="1">
              <a:spcAft>
                <a:spcPts val="0"/>
              </a:spcAft>
              <a:defRPr lang="en-US" sz="3600" b="1" kern="1200" cap="all" dirty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</a:rPr>
              <a:t>[Your Name]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688" y="1901824"/>
            <a:ext cx="5977619" cy="3945165"/>
          </a:xfrm>
        </p:spPr>
        <p:txBody>
          <a:bodyPr>
            <a:normAutofit/>
          </a:bodyPr>
          <a:lstStyle>
            <a:lvl1pPr>
              <a:defRPr lang="en-US" sz="2800" kern="1200" baseline="0" dirty="0" smtClean="0">
                <a:solidFill>
                  <a:schemeClr val="bg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Details about yourself. Explain why you are a credible resource.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239"/>
            <a:ext cx="9404723" cy="5953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404723" cy="571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B3D0F1-977A-4103-8BD5-006352014A3D}"/>
              </a:ext>
            </a:extLst>
          </p:cNvPr>
          <p:cNvSpPr txBox="1">
            <a:spLocks/>
          </p:cNvSpPr>
          <p:nvPr userDrawn="1"/>
        </p:nvSpPr>
        <p:spPr>
          <a:xfrm>
            <a:off x="133004" y="6392446"/>
            <a:ext cx="11795759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Predictive Modeling with R                                                                                                                                   </a:t>
            </a:r>
            <a:fld id="{C2500E63-0388-440A-91EF-6726475ABF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D7487-087C-4A72-9DDC-048230EEBEEF}"/>
              </a:ext>
            </a:extLst>
          </p:cNvPr>
          <p:cNvSpPr/>
          <p:nvPr userDrawn="1"/>
        </p:nvSpPr>
        <p:spPr>
          <a:xfrm>
            <a:off x="0" y="822960"/>
            <a:ext cx="12192000" cy="60350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2" r:id="rId18"/>
    <p:sldLayoutId id="2147483673" r:id="rId19"/>
    <p:sldLayoutId id="2147483675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mathsisfun.com/data/standard-normal-distribution.html" TargetMode="External"/><Relationship Id="rId4" Type="http://schemas.openxmlformats.org/officeDocument/2006/relationships/image" Target="../media/image124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eople.hofstra.edu/Cong_Liu/PSY40/8_Lab.html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2.png"/><Relationship Id="rId5" Type="http://schemas.openxmlformats.org/officeDocument/2006/relationships/hyperlink" Target="https://www.montereyinstitute.org/courses/Algebra1/COURSE_TEXT_RESOURCE/U03_L2_T5_text_final.html" TargetMode="External"/><Relationship Id="rId4" Type="http://schemas.openxmlformats.org/officeDocument/2006/relationships/image" Target="../media/image13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statcrunch.com/5.0/viewresult.php?resid=1656215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" TargetMode="Externa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7.png"/><Relationship Id="rId4" Type="http://schemas.openxmlformats.org/officeDocument/2006/relationships/hyperlink" Target="https://en.wikipedia.org/wiki/Data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sdn.microsoft.com/en-us/library/mt590947.aspx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Proprietary%20high%20performance%20functions%20used%20in%20place%20of%20the%20standard%20R%20functions." TargetMode="Externa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handsonlabs/SelfPacedLabs#keywords=r%20services&amp;page=1&amp;sort=Newest" TargetMode="Externa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bryan256@msn.com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hyperlink" Target="https://www.linkedin.com/in/bryancafferky" TargetMode="External"/><Relationship Id="rId4" Type="http://schemas.openxmlformats.org/officeDocument/2006/relationships/hyperlink" Target="http://www.sql-fy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revolutionanalytics.com/2016/01/new-data-sources-for-r.html" TargetMode="Externa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upyter.readthedocs.io/en/latest/architecture/how_jupyter_ipython_work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readthedocs.io/en/latest/architecture/how_jupyter_ipython_work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base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dmin.utep.edu/Default.aspx?tabid=74353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name.html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6.png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38536-9A90-475C-9770-D02E0B1BD0EB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38831" y="5055124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by Bryan Cafferky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47B0-9FEB-49D6-B122-15FDD70A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17" y="4582621"/>
            <a:ext cx="1701117" cy="1468226"/>
          </a:xfrm>
          <a:prstGeom prst="rect">
            <a:avLst/>
          </a:prstGeom>
        </p:spPr>
      </p:pic>
      <p:pic>
        <p:nvPicPr>
          <p:cNvPr id="1028" name="Picture 4" descr="Image result for r programming">
            <a:extLst>
              <a:ext uri="{FF2B5EF4-FFF2-40B4-BE49-F238E27FC236}">
                <a16:creationId xmlns:a16="http://schemas.microsoft.com/office/drawing/2014/main" id="{166A7BD9-9996-49B1-BEC7-0675F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1035825"/>
            <a:ext cx="3941618" cy="3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42FAC-8FAA-400B-9B9F-4CF62F8478D5}"/>
              </a:ext>
            </a:extLst>
          </p:cNvPr>
          <p:cNvSpPr/>
          <p:nvPr/>
        </p:nvSpPr>
        <p:spPr>
          <a:xfrm>
            <a:off x="115177" y="0"/>
            <a:ext cx="11895136" cy="923330"/>
          </a:xfrm>
          <a:prstGeom prst="rect">
            <a:avLst/>
          </a:prstGeom>
          <a:noFill/>
          <a:scene3d>
            <a:camera prst="perspectiveAbove"/>
            <a:lightRig rig="threePt" dir="t">
              <a:rot lat="0" lon="0" rev="1800000"/>
            </a:lightRig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8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innerShdw blurRad="63500" dist="139700">
                    <a:srgbClr val="C00000"/>
                  </a:innerShdw>
                </a:effectLst>
              </a:rPr>
              <a:t>Machine Learning and SQL Server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innerShdw blurRad="63500" dist="139700">
                  <a:srgbClr val="C00000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DFCC9-023E-4953-8113-6B96D48385B8}"/>
              </a:ext>
            </a:extLst>
          </p:cNvPr>
          <p:cNvSpPr txBox="1"/>
          <p:nvPr/>
        </p:nvSpPr>
        <p:spPr>
          <a:xfrm>
            <a:off x="115177" y="589267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4DA41-7540-42D3-925E-15FF971307BA}"/>
              </a:ext>
            </a:extLst>
          </p:cNvPr>
          <p:cNvSpPr/>
          <p:nvPr/>
        </p:nvSpPr>
        <p:spPr>
          <a:xfrm>
            <a:off x="115177" y="6354338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C0806-F853-46B1-A97B-B13A30494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533" y="6224675"/>
            <a:ext cx="2343107" cy="4989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5055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788ED-9AEF-44EC-AE74-249A472A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280160"/>
            <a:ext cx="5294518" cy="497363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A7EC0895-8BE7-4900-A3A6-8B4FA9E3AC8B}"/>
              </a:ext>
            </a:extLst>
          </p:cNvPr>
          <p:cNvSpPr/>
          <p:nvPr/>
        </p:nvSpPr>
        <p:spPr>
          <a:xfrm>
            <a:off x="7514181" y="3766979"/>
            <a:ext cx="2440702" cy="1676289"/>
          </a:xfrm>
          <a:prstGeom prst="borderCallout1">
            <a:avLst>
              <a:gd name="adj1" fmla="val 18750"/>
              <a:gd name="adj2" fmla="val -8333"/>
              <a:gd name="adj3" fmla="val 18631"/>
              <a:gd name="adj4" fmla="val -5337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Fill in the Details…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The resource group is a container that holds all the </a:t>
            </a:r>
            <a:r>
              <a:rPr lang="en-US" sz="1400" dirty="0" err="1"/>
              <a:t>asseets</a:t>
            </a:r>
            <a:r>
              <a:rPr lang="en-US" sz="1400" dirty="0"/>
              <a:t> created as part of your VM</a:t>
            </a:r>
          </a:p>
        </p:txBody>
      </p:sp>
    </p:spTree>
    <p:extLst>
      <p:ext uri="{BB962C8B-B14F-4D97-AF65-F5344CB8AC3E}">
        <p14:creationId xmlns:p14="http://schemas.microsoft.com/office/powerpoint/2010/main" val="14428873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dplyr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77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Functions to manipulate data 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filtering, aggregating, sorting, grouping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Merge Data Sets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New Columns 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572" y="4114800"/>
            <a:ext cx="1762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75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42922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ggplot2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Sophisticated Visualizations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Implements the Grammar of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Us Layer Our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Very Popular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0FEE-856D-4B3B-8120-8D3D5AFD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38" y="4038600"/>
            <a:ext cx="175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79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68" y="4623759"/>
            <a:ext cx="3295292" cy="18687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77767B-4B68-49DB-BA7A-CEFC2E307745}"/>
              </a:ext>
            </a:extLst>
          </p:cNvPr>
          <p:cNvSpPr txBox="1">
            <a:spLocks/>
          </p:cNvSpPr>
          <p:nvPr/>
        </p:nvSpPr>
        <p:spPr>
          <a:xfrm>
            <a:off x="4852117" y="2458704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2C57C-EDBA-45B8-A9C0-89AB6A7C34EC}"/>
              </a:ext>
            </a:extLst>
          </p:cNvPr>
          <p:cNvSpPr txBox="1"/>
          <p:nvPr/>
        </p:nvSpPr>
        <p:spPr>
          <a:xfrm>
            <a:off x="5069456" y="3146431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dplyr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075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EAA63-F1D7-4468-AB17-20DEAAB3E36C}"/>
              </a:ext>
            </a:extLst>
          </p:cNvPr>
          <p:cNvSpPr txBox="1"/>
          <p:nvPr/>
        </p:nvSpPr>
        <p:spPr>
          <a:xfrm>
            <a:off x="402627" y="3429000"/>
            <a:ext cx="9719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Fun with Publicly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6883720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 – R Basics End</a:t>
            </a:r>
          </a:p>
        </p:txBody>
      </p:sp>
      <p:pic>
        <p:nvPicPr>
          <p:cNvPr id="1026" name="Picture 2" descr="Image result for end">
            <a:extLst>
              <a:ext uri="{FF2B5EF4-FFF2-40B4-BE49-F238E27FC236}">
                <a16:creationId xmlns:a16="http://schemas.microsoft.com/office/drawing/2014/main" id="{B37D5266-6B11-4058-8433-6255260B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62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Background on Data Science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333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 Shaping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Quality &amp; Wrangling</a:t>
            </a:r>
          </a:p>
        </p:txBody>
      </p:sp>
    </p:spTree>
    <p:extLst>
      <p:ext uri="{BB962C8B-B14F-4D97-AF65-F5344CB8AC3E}">
        <p14:creationId xmlns:p14="http://schemas.microsoft.com/office/powerpoint/2010/main" val="13359927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258763"/>
            <a:ext cx="10744200" cy="6556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Statistics: What You Need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0166" y="1417667"/>
            <a:ext cx="98298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Statistics Relationship to Data Science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What is Statistics?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Basic Concepts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Distribution &amp; Standard Units</a:t>
            </a:r>
          </a:p>
        </p:txBody>
      </p:sp>
      <p:pic>
        <p:nvPicPr>
          <p:cNvPr id="1026" name="Picture 2" descr="Image result for statistics">
            <a:extLst>
              <a:ext uri="{FF2B5EF4-FFF2-40B4-BE49-F238E27FC236}">
                <a16:creationId xmlns:a16="http://schemas.microsoft.com/office/drawing/2014/main" id="{9174A4B7-D5BE-400D-9A2B-F0D5EA60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227" y="4206934"/>
            <a:ext cx="4293077" cy="24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163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Science: Revolution or Evolution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54480" y="1453654"/>
            <a:ext cx="10404432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Science is Not New! (S and SAS languages started in 1976)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Focus on and Explosion of Volume of Data – Requires Statistics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Faster Computers &amp; Scaling Technologies / Cloud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New Hype = New Terms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Big Data and Machine Learning Usually Work in Tandem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212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10040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 &amp; Data Science Roles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9394" y="16002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AF995-65E6-4382-8DB6-F5710BC1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93" y="3064038"/>
            <a:ext cx="1285875" cy="84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31BF-42C0-4B73-A536-45C86F6F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94" y="1600200"/>
            <a:ext cx="1283842" cy="77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87ECC-8E27-4CFE-B6BF-30BEF72C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99561" y="4551204"/>
            <a:ext cx="1285875" cy="840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E36F3C-C799-4C11-A5F3-7ECCC2226A2C}"/>
              </a:ext>
            </a:extLst>
          </p:cNvPr>
          <p:cNvSpPr txBox="1"/>
          <p:nvPr/>
        </p:nvSpPr>
        <p:spPr bwMode="auto">
          <a:xfrm>
            <a:off x="239394" y="442470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9F082-DDB5-4BA8-8B0D-C9B474F6BF09}"/>
              </a:ext>
            </a:extLst>
          </p:cNvPr>
          <p:cNvSpPr txBox="1"/>
          <p:nvPr/>
        </p:nvSpPr>
        <p:spPr bwMode="auto">
          <a:xfrm>
            <a:off x="239394" y="294089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2D190-5104-400B-9DCB-B3B224ABCC86}"/>
              </a:ext>
            </a:extLst>
          </p:cNvPr>
          <p:cNvSpPr txBox="1"/>
          <p:nvPr/>
        </p:nvSpPr>
        <p:spPr bwMode="auto">
          <a:xfrm>
            <a:off x="5649594" y="1600200"/>
            <a:ext cx="3828292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Advanced Degree in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Research/Discovery Orientated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Conceptualize/Develop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769B-AF5F-441F-903A-E504117A4D0A}"/>
              </a:ext>
            </a:extLst>
          </p:cNvPr>
          <p:cNvSpPr txBox="1"/>
          <p:nvPr/>
        </p:nvSpPr>
        <p:spPr bwMode="auto">
          <a:xfrm>
            <a:off x="5649594" y="2937818"/>
            <a:ext cx="4730782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Has deep domain knowledge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Blends Operational Reporting &amp; Analytics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Some Knowledge of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Less Complex Models/Solutions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6ABAF-EE23-4946-99D2-169F35E2D84A}"/>
              </a:ext>
            </a:extLst>
          </p:cNvPr>
          <p:cNvSpPr txBox="1"/>
          <p:nvPr/>
        </p:nvSpPr>
        <p:spPr bwMode="auto">
          <a:xfrm>
            <a:off x="5649594" y="4424706"/>
            <a:ext cx="5044971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Focuses on Scaling Up/Out and Automation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May Modify Solution/Model to Scale It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Basic Understanding of Statistics and Models</a:t>
            </a:r>
          </a:p>
        </p:txBody>
      </p:sp>
    </p:spTree>
    <p:extLst>
      <p:ext uri="{BB962C8B-B14F-4D97-AF65-F5344CB8AC3E}">
        <p14:creationId xmlns:p14="http://schemas.microsoft.com/office/powerpoint/2010/main" val="36417015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Statistics?</a:t>
            </a:r>
            <a:r>
              <a:rPr lang="en-US" sz="44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2117888"/>
            <a:ext cx="227411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Collection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Analysis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Interpretation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Presentation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66C9A-D245-464C-92F8-B5AC7549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05000"/>
            <a:ext cx="5181600" cy="34544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186E9DA-921C-41E5-B115-F85C3124BA7E}"/>
              </a:ext>
            </a:extLst>
          </p:cNvPr>
          <p:cNvSpPr/>
          <p:nvPr/>
        </p:nvSpPr>
        <p:spPr>
          <a:xfrm>
            <a:off x="2655115" y="2258367"/>
            <a:ext cx="685800" cy="2438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FCAB4-7A4E-4F30-BF7F-38FFCEEC4ACB}"/>
              </a:ext>
            </a:extLst>
          </p:cNvPr>
          <p:cNvSpPr txBox="1"/>
          <p:nvPr/>
        </p:nvSpPr>
        <p:spPr bwMode="auto">
          <a:xfrm>
            <a:off x="3569515" y="3248967"/>
            <a:ext cx="1281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374231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6FA81-9ED0-4474-A873-D411D60C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196326"/>
            <a:ext cx="10760528" cy="5472761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4C12DD3B-2588-4C64-AD64-1EE93885D7D0}"/>
              </a:ext>
            </a:extLst>
          </p:cNvPr>
          <p:cNvSpPr/>
          <p:nvPr/>
        </p:nvSpPr>
        <p:spPr>
          <a:xfrm>
            <a:off x="9245348" y="374817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sure you select enough resources to run the tools!</a:t>
            </a:r>
          </a:p>
        </p:txBody>
      </p:sp>
    </p:spTree>
    <p:extLst>
      <p:ext uri="{BB962C8B-B14F-4D97-AF65-F5344CB8AC3E}">
        <p14:creationId xmlns:p14="http://schemas.microsoft.com/office/powerpoint/2010/main" val="8724256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Between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11347" y="1676400"/>
            <a:ext cx="38100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 to Disease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Population to Crime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Drug to Recovery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Age, Education to Income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6D32-DF3D-46A2-993C-35C7AEE4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12" y="1676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40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752600"/>
            <a:ext cx="11125200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Range – Difference between the lowest and highest value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Central Tendency – Point where the values tend to cluster.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Distribution – How the values spread out.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Outlier – An exceptionally large or small value.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Variance – How far the values are spread out.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0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Central Tendency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0666" y="131342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(Average) = Sum of Values / Count of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1839ED-3A0E-4C1A-AB05-40F2FCE52EA2}"/>
              </a:ext>
            </a:extLst>
          </p:cNvPr>
          <p:cNvSpPr txBox="1"/>
          <p:nvPr/>
        </p:nvSpPr>
        <p:spPr bwMode="auto">
          <a:xfrm>
            <a:off x="330666" y="252245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Median (Middle Value)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C8518-6222-4E99-BB67-B9F231905C3D}"/>
              </a:ext>
            </a:extLst>
          </p:cNvPr>
          <p:cNvSpPr txBox="1"/>
          <p:nvPr/>
        </p:nvSpPr>
        <p:spPr bwMode="auto">
          <a:xfrm>
            <a:off x="3048699" y="1791847"/>
            <a:ext cx="5474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(8 + 10 + 6 + 40 +  30) / 5 = 18.8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5E909-3CB7-4B36-A568-A73DF299FBCC}"/>
              </a:ext>
            </a:extLst>
          </p:cNvPr>
          <p:cNvSpPr txBox="1"/>
          <p:nvPr/>
        </p:nvSpPr>
        <p:spPr bwMode="auto">
          <a:xfrm>
            <a:off x="3045903" y="3125718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8, 10, 6, 40, 30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A3CF07-63DC-49D6-A705-076E6BCF9BCB}"/>
              </a:ext>
            </a:extLst>
          </p:cNvPr>
          <p:cNvSpPr txBox="1"/>
          <p:nvPr/>
        </p:nvSpPr>
        <p:spPr bwMode="auto">
          <a:xfrm>
            <a:off x="3081556" y="4174319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6, 8, 10, 30, 40</a:t>
            </a: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639ED66C-CF3B-43EA-B741-69C26AC9C531}"/>
              </a:ext>
            </a:extLst>
          </p:cNvPr>
          <p:cNvSpPr/>
          <p:nvPr/>
        </p:nvSpPr>
        <p:spPr>
          <a:xfrm>
            <a:off x="6324600" y="4073402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43867"/>
              <a:gd name="adj4" fmla="val -767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 = Middle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7E2E6-F356-473F-8B90-D1663849FC03}"/>
              </a:ext>
            </a:extLst>
          </p:cNvPr>
          <p:cNvSpPr txBox="1"/>
          <p:nvPr/>
        </p:nvSpPr>
        <p:spPr bwMode="auto">
          <a:xfrm>
            <a:off x="3053593" y="3725496"/>
            <a:ext cx="3770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0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Sort Values Lowest to Highest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8C7C9E-4CB9-4842-8E96-5D30055440EF}"/>
              </a:ext>
            </a:extLst>
          </p:cNvPr>
          <p:cNvSpPr txBox="1"/>
          <p:nvPr/>
        </p:nvSpPr>
        <p:spPr bwMode="auto">
          <a:xfrm>
            <a:off x="320180" y="4930302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Mode (Most Frequently Occurring Value)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2CE847-1072-49BB-8ECF-3974416F9215}"/>
              </a:ext>
            </a:extLst>
          </p:cNvPr>
          <p:cNvSpPr txBox="1"/>
          <p:nvPr/>
        </p:nvSpPr>
        <p:spPr bwMode="auto">
          <a:xfrm>
            <a:off x="3200400" y="5595047"/>
            <a:ext cx="2172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6, 8, 8, 8, 40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8620DD72-1C4E-427C-9B7F-92D3F290E652}"/>
              </a:ext>
            </a:extLst>
          </p:cNvPr>
          <p:cNvSpPr/>
          <p:nvPr/>
        </p:nvSpPr>
        <p:spPr>
          <a:xfrm>
            <a:off x="6324600" y="5250045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86103"/>
              <a:gd name="adj4" fmla="val -760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= 8</a:t>
            </a:r>
          </a:p>
        </p:txBody>
      </p:sp>
    </p:spTree>
    <p:extLst>
      <p:ext uri="{BB962C8B-B14F-4D97-AF65-F5344CB8AC3E}">
        <p14:creationId xmlns:p14="http://schemas.microsoft.com/office/powerpoint/2010/main" val="18976438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Quartiles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9328" y="1216476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Splitting the Data Into Fourths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514B88-507D-4453-974B-4797B23EA641}"/>
              </a:ext>
            </a:extLst>
          </p:cNvPr>
          <p:cNvSpPr/>
          <p:nvPr/>
        </p:nvSpPr>
        <p:spPr>
          <a:xfrm>
            <a:off x="341585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5D3BE-11A1-4CC0-B1EC-433FA31D59CF}"/>
              </a:ext>
            </a:extLst>
          </p:cNvPr>
          <p:cNvSpPr/>
          <p:nvPr/>
        </p:nvSpPr>
        <p:spPr>
          <a:xfrm>
            <a:off x="4798637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268E5-7F31-4673-AF7A-B9267EE25103}"/>
              </a:ext>
            </a:extLst>
          </p:cNvPr>
          <p:cNvSpPr/>
          <p:nvPr/>
        </p:nvSpPr>
        <p:spPr>
          <a:xfrm>
            <a:off x="618142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139AA-E98C-4066-A9EB-EB0F1FA3579B}"/>
              </a:ext>
            </a:extLst>
          </p:cNvPr>
          <p:cNvSpPr/>
          <p:nvPr/>
        </p:nvSpPr>
        <p:spPr>
          <a:xfrm>
            <a:off x="7564208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4B018-7162-4E79-9051-0CD80E689A0B}"/>
              </a:ext>
            </a:extLst>
          </p:cNvPr>
          <p:cNvSpPr txBox="1"/>
          <p:nvPr/>
        </p:nvSpPr>
        <p:spPr bwMode="auto">
          <a:xfrm>
            <a:off x="3796852" y="5370352"/>
            <a:ext cx="513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752E4-CFD8-465F-A226-720D33FF540B}"/>
              </a:ext>
            </a:extLst>
          </p:cNvPr>
          <p:cNvSpPr txBox="1"/>
          <p:nvPr/>
        </p:nvSpPr>
        <p:spPr bwMode="auto">
          <a:xfrm>
            <a:off x="5227796" y="5370352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B895A-FFAF-410A-BC36-FB8CF77DD059}"/>
              </a:ext>
            </a:extLst>
          </p:cNvPr>
          <p:cNvSpPr txBox="1"/>
          <p:nvPr/>
        </p:nvSpPr>
        <p:spPr bwMode="auto">
          <a:xfrm>
            <a:off x="6610581" y="5343118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263C7-9A73-47F6-824A-811CDF1897C6}"/>
              </a:ext>
            </a:extLst>
          </p:cNvPr>
          <p:cNvSpPr txBox="1"/>
          <p:nvPr/>
        </p:nvSpPr>
        <p:spPr bwMode="auto">
          <a:xfrm>
            <a:off x="7993367" y="5326885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75E2B-1B15-43CC-ABC5-C30AFFF15F5E}"/>
              </a:ext>
            </a:extLst>
          </p:cNvPr>
          <p:cNvSpPr txBox="1"/>
          <p:nvPr/>
        </p:nvSpPr>
        <p:spPr bwMode="auto">
          <a:xfrm>
            <a:off x="2511260" y="5314136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Lowest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0EFC7-2587-40A8-B682-09078DD3927E}"/>
              </a:ext>
            </a:extLst>
          </p:cNvPr>
          <p:cNvSpPr txBox="1"/>
          <p:nvPr/>
        </p:nvSpPr>
        <p:spPr bwMode="auto">
          <a:xfrm>
            <a:off x="8893728" y="536793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Highest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9130CA-46FB-446C-A1EC-0A832E21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2" y="2334904"/>
            <a:ext cx="5519956" cy="2053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81706-A959-4B31-9389-EC6C627D3935}"/>
              </a:ext>
            </a:extLst>
          </p:cNvPr>
          <p:cNvSpPr txBox="1"/>
          <p:nvPr/>
        </p:nvSpPr>
        <p:spPr bwMode="auto">
          <a:xfrm>
            <a:off x="5548076" y="1578693"/>
            <a:ext cx="126669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latin typeface="Century Gothic" panose="020B0502020202020204" pitchFamily="34" charset="0"/>
              </a:rPr>
              <a:t>Normal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4928292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Using R to Visualize: Box Plot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324136"/>
            <a:ext cx="1075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Getting a sense of the range, distribution, and central tendency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A5852-CA31-41BD-B605-E1142081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67" y="2467143"/>
            <a:ext cx="5816651" cy="32766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1CA95E82-A3E3-4EC6-8A4C-41586FF45548}"/>
              </a:ext>
            </a:extLst>
          </p:cNvPr>
          <p:cNvSpPr/>
          <p:nvPr/>
        </p:nvSpPr>
        <p:spPr>
          <a:xfrm>
            <a:off x="7315199" y="3276600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Highest Value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46E31251-7C0F-4B6E-9BD4-29E71B2A4589}"/>
              </a:ext>
            </a:extLst>
          </p:cNvPr>
          <p:cNvSpPr/>
          <p:nvPr/>
        </p:nvSpPr>
        <p:spPr>
          <a:xfrm>
            <a:off x="7619999" y="4357771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Median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900B71EB-6DFA-4C24-B200-91D549364C4D}"/>
              </a:ext>
            </a:extLst>
          </p:cNvPr>
          <p:cNvSpPr/>
          <p:nvPr/>
        </p:nvSpPr>
        <p:spPr>
          <a:xfrm>
            <a:off x="7467599" y="5353655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Lowest Value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7C1AD2B-9BA5-4EBD-9AA0-576EDB8EEB55}"/>
              </a:ext>
            </a:extLst>
          </p:cNvPr>
          <p:cNvSpPr/>
          <p:nvPr/>
        </p:nvSpPr>
        <p:spPr>
          <a:xfrm>
            <a:off x="1524000" y="3594683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166510"/>
              <a:gd name="adj4" fmla="val 23163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F34EEA06-752A-4642-82B2-0CAF8CF79B46}"/>
              </a:ext>
            </a:extLst>
          </p:cNvPr>
          <p:cNvSpPr/>
          <p:nvPr/>
        </p:nvSpPr>
        <p:spPr>
          <a:xfrm>
            <a:off x="1496479" y="4625909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5880"/>
              <a:gd name="adj4" fmla="val 23389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</p:spTree>
    <p:extLst>
      <p:ext uri="{BB962C8B-B14F-4D97-AF65-F5344CB8AC3E}">
        <p14:creationId xmlns:p14="http://schemas.microsoft.com/office/powerpoint/2010/main" val="21414699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7996" y="1807337"/>
            <a:ext cx="64008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Distribution?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Standard Units – Comparing Apples to Apples</a:t>
            </a:r>
          </a:p>
          <a:p>
            <a:pPr>
              <a:spcAft>
                <a:spcPts val="3000"/>
              </a:spcAft>
            </a:pPr>
            <a:endParaRPr lang="en-US" sz="2400" dirty="0"/>
          </a:p>
          <a:p>
            <a:pPr>
              <a:spcAft>
                <a:spcPts val="30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E73A0-0E5E-4194-A067-54038F9A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057400"/>
            <a:ext cx="3650462" cy="28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88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Normal 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04800" y="1981200"/>
            <a:ext cx="64008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Values Cluster Towards the Center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= Median = Mode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Symmetrical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Area Under the Curve Equals 1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Many Populations Have a Normal Distribution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707364A-7744-488E-AF51-F6697A23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188313" cy="2454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10770E-5CDF-4921-97AD-64F8F2CB1631}"/>
              </a:ext>
            </a:extLst>
          </p:cNvPr>
          <p:cNvSpPr/>
          <p:nvPr/>
        </p:nvSpPr>
        <p:spPr>
          <a:xfrm>
            <a:off x="7239000" y="4648200"/>
            <a:ext cx="403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https://www.mathsisfun.com/data/standard-normal-distribution.html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91401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Standard Units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872020"/>
            <a:ext cx="64008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Must Have 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Calculate the Standard Deviation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Standard Deviation is the Unit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Mean is Zero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Unit is Replaced with a Proportion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5D106D-A35E-4746-9335-CCE94D3D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92" y="2197860"/>
            <a:ext cx="5822266" cy="3276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6CE70C-787E-4A9C-986A-D2225C479DF5}"/>
              </a:ext>
            </a:extLst>
          </p:cNvPr>
          <p:cNvSpPr/>
          <p:nvPr/>
        </p:nvSpPr>
        <p:spPr>
          <a:xfrm>
            <a:off x="6868265" y="1872020"/>
            <a:ext cx="39372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https://people.hofstra.edu/Cong_Liu/PSY40/8_Lab.html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08052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Statistics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5033513" y="3349925"/>
            <a:ext cx="1470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27274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228600" y="1676400"/>
            <a:ext cx="86868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Statistics Relationship to Data Science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What is Statistics?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Basic Concepts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Distribution &amp; Standard Units</a:t>
            </a:r>
          </a:p>
        </p:txBody>
      </p:sp>
    </p:spTree>
    <p:extLst>
      <p:ext uri="{BB962C8B-B14F-4D97-AF65-F5344CB8AC3E}">
        <p14:creationId xmlns:p14="http://schemas.microsoft.com/office/powerpoint/2010/main" val="374244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93B5B-5E58-489D-88C8-BAD37261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0" y="1280160"/>
            <a:ext cx="3789270" cy="52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4632B-13A7-44E5-96FC-45E824D6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260391"/>
            <a:ext cx="3931920" cy="524054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21700CBF-C38E-4C79-9BCF-3CCCE7B57155}"/>
              </a:ext>
            </a:extLst>
          </p:cNvPr>
          <p:cNvSpPr/>
          <p:nvPr/>
        </p:nvSpPr>
        <p:spPr>
          <a:xfrm>
            <a:off x="4320606" y="5489894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57743"/>
              <a:gd name="adj4" fmla="val -4527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 Shutdown will save you money!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8E92407-55E4-41C8-BB3F-535ECD2F5F4A}"/>
              </a:ext>
            </a:extLst>
          </p:cNvPr>
          <p:cNvSpPr/>
          <p:nvPr/>
        </p:nvSpPr>
        <p:spPr>
          <a:xfrm>
            <a:off x="5612633" y="2657051"/>
            <a:ext cx="2449328" cy="771949"/>
          </a:xfrm>
          <a:prstGeom prst="borderCallout1">
            <a:avLst>
              <a:gd name="adj1" fmla="val 107031"/>
              <a:gd name="adj2" fmla="val 59641"/>
              <a:gd name="adj3" fmla="val 184019"/>
              <a:gd name="adj4" fmla="val 9384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Define when to shut the VM down.</a:t>
            </a:r>
          </a:p>
        </p:txBody>
      </p:sp>
    </p:spTree>
    <p:extLst>
      <p:ext uri="{BB962C8B-B14F-4D97-AF65-F5344CB8AC3E}">
        <p14:creationId xmlns:p14="http://schemas.microsoft.com/office/powerpoint/2010/main" val="15807857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118785" cy="489416"/>
          </a:xfrm>
        </p:spPr>
        <p:txBody>
          <a:bodyPr/>
          <a:lstStyle/>
          <a:p>
            <a:r>
              <a:rPr lang="en-US" sz="3600" dirty="0"/>
              <a:t>Part 3: Data Frame Shaping and Wrangling</a:t>
            </a:r>
          </a:p>
        </p:txBody>
      </p:sp>
      <p:pic>
        <p:nvPicPr>
          <p:cNvPr id="2050" name="Picture 2" descr="Image result for frame">
            <a:extLst>
              <a:ext uri="{FF2B5EF4-FFF2-40B4-BE49-F238E27FC236}">
                <a16:creationId xmlns:a16="http://schemas.microsoft.com/office/drawing/2014/main" id="{C48C9778-01D0-47E0-899D-54FA1144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445260"/>
            <a:ext cx="6309360" cy="47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EA2BC-F5C9-4F87-B4F3-748E4C0A459E}"/>
              </a:ext>
            </a:extLst>
          </p:cNvPr>
          <p:cNvSpPr txBox="1"/>
          <p:nvPr/>
        </p:nvSpPr>
        <p:spPr>
          <a:xfrm rot="20397368">
            <a:off x="4825729" y="3230909"/>
            <a:ext cx="1920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53149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7F102E3-9C0A-4CA8-9BA8-678CC3122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5486400" cy="3819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CA8B1-7339-4499-86B5-98E7D70AA906}"/>
              </a:ext>
            </a:extLst>
          </p:cNvPr>
          <p:cNvSpPr/>
          <p:nvPr/>
        </p:nvSpPr>
        <p:spPr>
          <a:xfrm>
            <a:off x="0" y="95693"/>
            <a:ext cx="4825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166806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86265"/>
            <a:ext cx="8333117" cy="543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Evaluating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3517" y="1553809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Relationships Among Variables (Correlation)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Linear and Nonlinear Relationships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Correlation vs. Causality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Multivariate Correlation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AACD8E63-B655-4A34-8306-943C771DB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37" y="4624813"/>
            <a:ext cx="2713140" cy="18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72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Among Variables (Correlation)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Correlation is the Relationship Between the Value of Variables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Variables Tend to Change Together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We Use Historical Correlation to Estimate the Future Value of a Variable?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B3336-0AFA-4F2F-B259-A0E5AB954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1703664" cy="1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84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835" y="-10063"/>
            <a:ext cx="11591488" cy="6771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- 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324173" y="1357347"/>
            <a:ext cx="11299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Example:  Gross Sales related to Profit, i.e. the more sales revenue, generally the more profit.  Assume X is Sales and Y is profit over a series of years. </a:t>
            </a:r>
          </a:p>
        </p:txBody>
      </p:sp>
      <p:pic>
        <p:nvPicPr>
          <p:cNvPr id="7" name="Picture 2" descr="Image result for linear model">
            <a:extLst>
              <a:ext uri="{FF2B5EF4-FFF2-40B4-BE49-F238E27FC236}">
                <a16:creationId xmlns:a16="http://schemas.microsoft.com/office/drawing/2014/main" id="{AF74BDEF-5BB9-4E8C-9713-AC8A306D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25" y="2590416"/>
            <a:ext cx="3300876" cy="2663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840A7-A4DC-4D20-B8E1-371E69685F32}"/>
              </a:ext>
            </a:extLst>
          </p:cNvPr>
          <p:cNvSpPr txBox="1"/>
          <p:nvPr/>
        </p:nvSpPr>
        <p:spPr>
          <a:xfrm>
            <a:off x="548380" y="5596607"/>
            <a:ext cx="111959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The points are the actual sales/profit.  The line is attempting to get the average.  This is an example of a linear relationship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1883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636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Understanding Correlation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35B5B45-675C-4C3E-8D7C-8D4C7EB5FF56}"/>
              </a:ext>
            </a:extLst>
          </p:cNvPr>
          <p:cNvSpPr txBox="1">
            <a:spLocks/>
          </p:cNvSpPr>
          <p:nvPr/>
        </p:nvSpPr>
        <p:spPr>
          <a:xfrm>
            <a:off x="314648" y="6392446"/>
            <a:ext cx="11614115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57EC5A1C-D85A-4B6F-ABA1-8665554385B0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C573D-A101-4ACA-9D6B-9928CC49A47D}"/>
              </a:ext>
            </a:extLst>
          </p:cNvPr>
          <p:cNvSpPr txBox="1"/>
          <p:nvPr/>
        </p:nvSpPr>
        <p:spPr>
          <a:xfrm>
            <a:off x="143312" y="1676400"/>
            <a:ext cx="119149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Calculated as a Number Between 0 and 1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Zero Means No Relationship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One Means 100% Correlation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Negative Value Indicates an Inverse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471799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– Linear Relationship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45047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Foot size to height.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Study time to grades.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Distance to travel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485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056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Non Linear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538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Have a Constant Slope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8B637-886E-4318-9481-FDE4DBB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67387"/>
            <a:ext cx="2819400" cy="2933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F8043E-95AA-4B11-96EE-EF21B97D7231}"/>
              </a:ext>
            </a:extLst>
          </p:cNvPr>
          <p:cNvSpPr txBox="1"/>
          <p:nvPr/>
        </p:nvSpPr>
        <p:spPr bwMode="auto">
          <a:xfrm>
            <a:off x="390525" y="5257800"/>
            <a:ext cx="3116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Cookies cooling time after baking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9ACD43-005D-4CB6-8A13-9AE34857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40629"/>
            <a:ext cx="2908476" cy="2960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5B9CB-9457-42EB-86DD-1B0864A8FB71}"/>
              </a:ext>
            </a:extLst>
          </p:cNvPr>
          <p:cNvSpPr txBox="1"/>
          <p:nvPr/>
        </p:nvSpPr>
        <p:spPr bwMode="auto">
          <a:xfrm>
            <a:off x="4242675" y="5257800"/>
            <a:ext cx="26853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Thrown Ball Height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67A9F-5518-4241-8B4F-6E3EC3553DFB}"/>
              </a:ext>
            </a:extLst>
          </p:cNvPr>
          <p:cNvSpPr/>
          <p:nvPr/>
        </p:nvSpPr>
        <p:spPr>
          <a:xfrm>
            <a:off x="381000" y="5867400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https://www.montereyinstitute.org/courses/Algebra1/COURSE_TEXT_RESOURCE/U03_L2_T5_text_final.html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C67DCD-884C-448D-9A38-FF32384B9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2267387"/>
            <a:ext cx="2933392" cy="2933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A18DA-BBD1-49BE-AF72-D32B7CA9B9FE}"/>
              </a:ext>
            </a:extLst>
          </p:cNvPr>
          <p:cNvSpPr txBox="1"/>
          <p:nvPr/>
        </p:nvSpPr>
        <p:spPr bwMode="auto">
          <a:xfrm>
            <a:off x="8153400" y="5185300"/>
            <a:ext cx="1816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33113524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Determining the Type of Relationship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Scatterplots Can Help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7934040-732A-46A0-8688-98F05DCB0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03" y="2081564"/>
            <a:ext cx="3584447" cy="3584447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65C6D92E-AFCD-446D-B3EB-35BD1ADFC4A5}"/>
              </a:ext>
            </a:extLst>
          </p:cNvPr>
          <p:cNvSpPr/>
          <p:nvPr/>
        </p:nvSpPr>
        <p:spPr>
          <a:xfrm>
            <a:off x="457200" y="58674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https://www.statcrunch.com/5.0/viewresult.php?resid=1656215</a:t>
            </a:r>
            <a:endParaRPr lang="en-US" sz="16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BF09BC-B68C-4B45-A9D0-ED96DDD3DA4E}"/>
              </a:ext>
            </a:extLst>
          </p:cNvPr>
          <p:cNvSpPr/>
          <p:nvPr/>
        </p:nvSpPr>
        <p:spPr>
          <a:xfrm>
            <a:off x="7239000" y="3429000"/>
            <a:ext cx="2667000" cy="457200"/>
          </a:xfrm>
          <a:prstGeom prst="borderCallout1">
            <a:avLst>
              <a:gd name="adj1" fmla="val 18750"/>
              <a:gd name="adj2" fmla="val -8333"/>
              <a:gd name="adj3" fmla="val 37500"/>
              <a:gd name="adj4" fmla="val -269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Relationship </a:t>
            </a:r>
          </a:p>
        </p:txBody>
      </p:sp>
    </p:spTree>
    <p:extLst>
      <p:ext uri="{BB962C8B-B14F-4D97-AF65-F5344CB8AC3E}">
        <p14:creationId xmlns:p14="http://schemas.microsoft.com/office/powerpoint/2010/main" val="39657915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Multivariate Correlation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752600"/>
            <a:ext cx="11771171" cy="228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Using Multiple Variables Can Improve Correlation Strength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Inclusion of a Variable May Help or Hurt Predictive Effectiveness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Goal is to Find the Best Input Variables to Get Strongest Correlation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81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97766-C5A1-44F6-B5B6-562C87F7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16" y="1187965"/>
            <a:ext cx="5526899" cy="5360352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E8A82E2A-1C70-4776-A893-256C0C4860D4}"/>
              </a:ext>
            </a:extLst>
          </p:cNvPr>
          <p:cNvSpPr/>
          <p:nvPr/>
        </p:nvSpPr>
        <p:spPr>
          <a:xfrm>
            <a:off x="8333691" y="5210355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8259"/>
              <a:gd name="adj4" fmla="val -10796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Create.</a:t>
            </a:r>
          </a:p>
        </p:txBody>
      </p:sp>
    </p:spTree>
    <p:extLst>
      <p:ext uri="{BB962C8B-B14F-4D97-AF65-F5344CB8AC3E}">
        <p14:creationId xmlns:p14="http://schemas.microsoft.com/office/powerpoint/2010/main" val="38102930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Review: Determining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library(psych)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pairs.panels(mymovies[,c('budget’, 'length’, ‘mpaa’, 'genre’, 'rating_class')])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F01F7-D006-43C2-B8C9-64E729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09800"/>
            <a:ext cx="6934200" cy="38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79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678" y="102079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Is Not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676400"/>
            <a:ext cx="9232014" cy="232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Outcome Variable May Cause Input Variable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Confounders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Coincidence</a:t>
            </a:r>
          </a:p>
          <a:p>
            <a:pPr eaLnBrk="1" hangingPunct="1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314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13EB7E-BD21-4F55-9F65-CC3BF9DAD329}"/>
              </a:ext>
            </a:extLst>
          </p:cNvPr>
          <p:cNvSpPr/>
          <p:nvPr/>
        </p:nvSpPr>
        <p:spPr>
          <a:xfrm>
            <a:off x="143312" y="1447800"/>
            <a:ext cx="8010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Relationships Among Variables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Linear and Nonlinear Relationships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Calculating Correlation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Correlation vs. Causality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Multivariate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21239140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 and Machine Learning</a:t>
            </a:r>
          </a:p>
        </p:txBody>
      </p:sp>
      <p:pic>
        <p:nvPicPr>
          <p:cNvPr id="9" name="Picture 8" descr="A picture containing newspaper, text&#10;&#10;Description generated with high confidence">
            <a:extLst>
              <a:ext uri="{FF2B5EF4-FFF2-40B4-BE49-F238E27FC236}">
                <a16:creationId xmlns:a16="http://schemas.microsoft.com/office/drawing/2014/main" id="{54E46ADD-607D-4C79-B9DD-A34B2A5D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56" y="1295400"/>
            <a:ext cx="8001000" cy="4681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1C0C7A-835D-41FB-884D-6F3AE807E903}"/>
              </a:ext>
            </a:extLst>
          </p:cNvPr>
          <p:cNvSpPr/>
          <p:nvPr/>
        </p:nvSpPr>
        <p:spPr>
          <a:xfrm rot="19808897">
            <a:off x="3382760" y="3013501"/>
            <a:ext cx="5426486" cy="830997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124264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6264" y="0"/>
            <a:ext cx="10744200" cy="93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</a:t>
            </a:r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7DC01FD8-79F7-4E05-AC31-3B950D90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297" y="5262113"/>
            <a:ext cx="2354334" cy="13255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747359-91E0-4B61-A0A3-F012B14188DE}"/>
              </a:ext>
            </a:extLst>
          </p:cNvPr>
          <p:cNvSpPr txBox="1">
            <a:spLocks/>
          </p:cNvSpPr>
          <p:nvPr/>
        </p:nvSpPr>
        <p:spPr>
          <a:xfrm>
            <a:off x="284671" y="1457384"/>
            <a:ext cx="9368625" cy="3114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- Supervised and Unsupervised Learning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509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Data Science?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3000" y="1752600"/>
            <a:ext cx="100744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chemeClr val="bg1"/>
                </a:solidFill>
              </a:rPr>
              <a:t>Data science</a:t>
            </a:r>
            <a:r>
              <a:rPr lang="en-US" sz="2400" dirty="0">
                <a:solidFill>
                  <a:schemeClr val="bg1"/>
                </a:solidFill>
              </a:rPr>
              <a:t>, also known as </a:t>
            </a:r>
            <a:r>
              <a:rPr lang="en-US" sz="2400" b="1" dirty="0">
                <a:solidFill>
                  <a:schemeClr val="bg1"/>
                </a:solidFill>
              </a:rPr>
              <a:t>data-driven science</a:t>
            </a:r>
            <a:r>
              <a:rPr lang="en-US" sz="2400" dirty="0">
                <a:solidFill>
                  <a:schemeClr val="bg1"/>
                </a:solidFill>
              </a:rPr>
              <a:t>, is an interdisciplinary field about scientific methods, processes, and systems to extract </a:t>
            </a:r>
            <a:r>
              <a:rPr lang="en-US" sz="2400" dirty="0">
                <a:solidFill>
                  <a:schemeClr val="bg1"/>
                </a:solidFill>
                <a:hlinkClick r:id="rId3" tooltip="Knowledge"/>
              </a:rPr>
              <a:t>knowledge</a:t>
            </a:r>
            <a:r>
              <a:rPr lang="en-US" sz="2400" dirty="0">
                <a:solidFill>
                  <a:schemeClr val="bg1"/>
                </a:solidFill>
              </a:rPr>
              <a:t> or insights from </a:t>
            </a:r>
            <a:r>
              <a:rPr lang="en-US" sz="2400" dirty="0">
                <a:solidFill>
                  <a:schemeClr val="bg1"/>
                </a:solidFill>
                <a:hlinkClick r:id="rId4" tooltip="Data"/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in various forms, either structured or unstructured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527E-DB0F-42F0-81CD-4F740D4300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48200"/>
            <a:ext cx="2895600" cy="1310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886F8-76CD-4585-96EA-D2397A61BF33}"/>
              </a:ext>
            </a:extLst>
          </p:cNvPr>
          <p:cNvSpPr/>
          <p:nvPr/>
        </p:nvSpPr>
        <p:spPr>
          <a:xfrm>
            <a:off x="1143000" y="5867400"/>
            <a:ext cx="3408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https://en.wikipedia.org/wiki/Data_science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373B-56D2-418D-AC21-1E6DF94D0AB9}"/>
              </a:ext>
            </a:extLst>
          </p:cNvPr>
          <p:cNvSpPr txBox="1"/>
          <p:nvPr/>
        </p:nvSpPr>
        <p:spPr bwMode="auto">
          <a:xfrm>
            <a:off x="1143000" y="3581400"/>
            <a:ext cx="9381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How Can We Use the Inundation of Data to Learn New things.</a:t>
            </a:r>
          </a:p>
        </p:txBody>
      </p:sp>
    </p:spTree>
    <p:extLst>
      <p:ext uri="{BB962C8B-B14F-4D97-AF65-F5344CB8AC3E}">
        <p14:creationId xmlns:p14="http://schemas.microsoft.com/office/powerpoint/2010/main" val="14368363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Machine Learning?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556" y="1251818"/>
            <a:ext cx="1181100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Branch of Artificial Intelligence that Allows Programs to Learn without Being Explicitly Programmed by Using Algorithms and Statistical Models.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Make Sense of the Many Various Forms and Volumes of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Turn Data into Actionable Insights.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B21BFEB5-7718-462B-824B-59861F282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493531"/>
            <a:ext cx="168761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42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Unsupervised 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Input Data is not Labeled, i.e. we don’t know what the data is.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Goal is to Look for Patterns in the Data Such as Grouping, aka Clustering.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Fraud Detection.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806B5-55FE-48B9-BCD0-2C9EFC8E0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1909"/>
            <a:ext cx="177884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Predictive Modeling, Supervised </a:t>
            </a:r>
            <a:r>
              <a:rPr lang="en-US" sz="40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Input Data is Fed into the Program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Program is to Determine the Relationship Between the Input Columns and a Result Output Column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Based on Analysis of Inputs to Result, a Model is Created to Predict the Result Based on a Given Set of Inputs</a:t>
            </a:r>
          </a:p>
        </p:txBody>
      </p:sp>
      <p:pic>
        <p:nvPicPr>
          <p:cNvPr id="5" name="Picture 4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9805DC9D-3B21-4CE8-922A-4187F0C8E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267200"/>
            <a:ext cx="1958626" cy="1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74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Mining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 is to Find Patterns in the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be Supervised or Unsupervised.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Result May Be Used to Create a Predictive Model.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Market Basket Analysis.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6" y="4294449"/>
            <a:ext cx="1242225" cy="2412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1987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B354B-5734-4993-A1F5-D5413BFE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15" y="1280200"/>
            <a:ext cx="8330565" cy="5388887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911360D-632D-4416-B4D9-0BF50A3E1427}"/>
              </a:ext>
            </a:extLst>
          </p:cNvPr>
          <p:cNvSpPr/>
          <p:nvPr/>
        </p:nvSpPr>
        <p:spPr>
          <a:xfrm>
            <a:off x="8704627" y="1984076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91268"/>
              <a:gd name="adj4" fmla="val -4422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is being created.</a:t>
            </a:r>
          </a:p>
        </p:txBody>
      </p:sp>
    </p:spTree>
    <p:extLst>
      <p:ext uri="{BB962C8B-B14F-4D97-AF65-F5344CB8AC3E}">
        <p14:creationId xmlns:p14="http://schemas.microsoft.com/office/powerpoint/2010/main" val="15636131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Research/Population Comparison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a Pharmaceutical Effective?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the Lifestyle in Once Population Leading to Better Health?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Environmental Factors Affecting the Survival Rate of Possum?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Pesticides Negatively Impacting Consumers?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Goal:  Prove a Hypothesis.</a:t>
            </a:r>
          </a:p>
        </p:txBody>
      </p:sp>
    </p:spTree>
    <p:extLst>
      <p:ext uri="{BB962C8B-B14F-4D97-AF65-F5344CB8AC3E}">
        <p14:creationId xmlns:p14="http://schemas.microsoft.com/office/powerpoint/2010/main" val="8693502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4261519"/>
            <a:ext cx="1219200" cy="23673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006819-F194-49CA-8E6B-21E1DBEA2E66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7994708" cy="24136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Data Science?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Machine Learning - Supervised and Unsupervised Learning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Predictive Modeling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Mining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Research/Population Comparison</a:t>
            </a:r>
          </a:p>
        </p:txBody>
      </p:sp>
    </p:spTree>
    <p:extLst>
      <p:ext uri="{BB962C8B-B14F-4D97-AF65-F5344CB8AC3E}">
        <p14:creationId xmlns:p14="http://schemas.microsoft.com/office/powerpoint/2010/main" val="5348868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26E6B7-5282-4695-BC9B-80CD7504C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85" y="836762"/>
            <a:ext cx="7695721" cy="5327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BBB0B-33D8-430D-A836-A6AA65E4D530}"/>
              </a:ext>
            </a:extLst>
          </p:cNvPr>
          <p:cNvSpPr/>
          <p:nvPr/>
        </p:nvSpPr>
        <p:spPr>
          <a:xfrm>
            <a:off x="0" y="0"/>
            <a:ext cx="12192000" cy="8367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7366" y="103517"/>
            <a:ext cx="10744200" cy="586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Creating a Predictive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7418" y="1549880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What is a Predictive Model?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Identifying the Input Variables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Steps to Creating a Predictive Model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Evaluating the Model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228D67A-12DE-48D7-8FF3-117B5F402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24" y="4208698"/>
            <a:ext cx="3328997" cy="23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314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Predictive Modeling</a:t>
            </a:r>
            <a:r>
              <a:rPr lang="en-US" sz="4000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3ECB4-8C41-49AB-9654-5193F628CBEC}"/>
              </a:ext>
            </a:extLst>
          </p:cNvPr>
          <p:cNvSpPr/>
          <p:nvPr/>
        </p:nvSpPr>
        <p:spPr>
          <a:xfrm>
            <a:off x="425186" y="1600200"/>
            <a:ext cx="1103207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Predictive Modeling</a:t>
            </a:r>
            <a:r>
              <a:rPr lang="en-US" sz="2800" dirty="0">
                <a:solidFill>
                  <a:schemeClr val="bg1"/>
                </a:solidFill>
              </a:rPr>
              <a:t> attempts to determine an unknown variable based on known variables using probabilities.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past to predict the future (Historical Data).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Correlation between the Input Variables and the Variable to be predicted.</a:t>
            </a:r>
          </a:p>
        </p:txBody>
      </p:sp>
    </p:spTree>
    <p:extLst>
      <p:ext uri="{BB962C8B-B14F-4D97-AF65-F5344CB8AC3E}">
        <p14:creationId xmlns:p14="http://schemas.microsoft.com/office/powerpoint/2010/main" val="2689415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Applications of Predictive Modeling </a:t>
            </a:r>
            <a:r>
              <a:rPr lang="en-US" sz="4000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462BB-103B-4295-8FE4-D9637A132BF8}"/>
              </a:ext>
            </a:extLst>
          </p:cNvPr>
          <p:cNvSpPr txBox="1"/>
          <p:nvPr/>
        </p:nvSpPr>
        <p:spPr>
          <a:xfrm>
            <a:off x="397262" y="1792267"/>
            <a:ext cx="1091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Classify something such as is an is an email spam or ham?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group does something belong to such as what species of plant?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a person contract a certain illness?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the patient be readmitted?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the person a high health risk?</a:t>
            </a:r>
          </a:p>
        </p:txBody>
      </p:sp>
    </p:spTree>
    <p:extLst>
      <p:ext uri="{BB962C8B-B14F-4D97-AF65-F5344CB8AC3E}">
        <p14:creationId xmlns:p14="http://schemas.microsoft.com/office/powerpoint/2010/main" val="3389908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Steps to Creating a Predictive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4D45A6-D227-4BB9-989A-848310D62293}"/>
              </a:ext>
            </a:extLst>
          </p:cNvPr>
          <p:cNvSpPr/>
          <p:nvPr/>
        </p:nvSpPr>
        <p:spPr>
          <a:xfrm>
            <a:off x="457200" y="1752600"/>
            <a:ext cx="76962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Analyze/Clean the Data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Determine the Columns that Predict the Answer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a Model to Use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the Model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 the Model’s Effectiveness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the Model</a:t>
            </a:r>
          </a:p>
        </p:txBody>
      </p:sp>
    </p:spTree>
    <p:extLst>
      <p:ext uri="{BB962C8B-B14F-4D97-AF65-F5344CB8AC3E}">
        <p14:creationId xmlns:p14="http://schemas.microsoft.com/office/powerpoint/2010/main" val="920687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The Birth Weight (BirthWt) Data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FACFD3-D4BF-4ECF-B0A6-7F3929FFCA97}"/>
              </a:ext>
            </a:extLst>
          </p:cNvPr>
          <p:cNvSpPr/>
          <p:nvPr/>
        </p:nvSpPr>
        <p:spPr>
          <a:xfrm>
            <a:off x="2857699" y="807535"/>
            <a:ext cx="6162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Risk Factors Associated with Low Infant Birth Weight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A0064C-723B-40C2-B9A6-1AFAD49E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64630"/>
              </p:ext>
            </p:extLst>
          </p:nvPr>
        </p:nvGraphicFramePr>
        <p:xfrm>
          <a:off x="1789980" y="1330519"/>
          <a:ext cx="8803258" cy="48234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981092">
                  <a:extLst>
                    <a:ext uri="{9D8B030D-6E8A-4147-A177-3AD203B41FA5}">
                      <a16:colId xmlns:a16="http://schemas.microsoft.com/office/drawing/2014/main" val="1009405054"/>
                    </a:ext>
                  </a:extLst>
                </a:gridCol>
                <a:gridCol w="4822166">
                  <a:extLst>
                    <a:ext uri="{9D8B030D-6E8A-4147-A177-3AD203B41FA5}">
                      <a16:colId xmlns:a16="http://schemas.microsoft.com/office/drawing/2014/main" val="1698690418"/>
                    </a:ext>
                  </a:extLst>
                </a:gridCol>
              </a:tblGrid>
              <a:tr h="1871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0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age in years.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7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lwt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weight in pounds at last menstrual period.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2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race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race (1 = white, 2 = black, 3 = other).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78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smoking status during pregnancy.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0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ptl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previous premature labors.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33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ht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history of hypertension.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80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ui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presence of uterine irritability.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58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ftv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physician visits during the first trimester.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40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bwt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 weight in grams.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79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low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indicator of birth weight less than 2.5 kg.</a:t>
                      </a:r>
                    </a:p>
                    <a:p>
                      <a:pPr algn="l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0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9458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E8DE5C5A-1BD7-412B-9174-21956871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" y="0"/>
            <a:ext cx="12192000" cy="623697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BA13A37-E31C-4B73-9E01-D560CAE6DA02}"/>
              </a:ext>
            </a:extLst>
          </p:cNvPr>
          <p:cNvSpPr txBox="1"/>
          <p:nvPr/>
        </p:nvSpPr>
        <p:spPr bwMode="auto">
          <a:xfrm>
            <a:off x="5410200" y="228600"/>
            <a:ext cx="51427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Steps to 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25455049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8D9B3-2785-4A90-9934-D642922343A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36745" y="2263310"/>
            <a:ext cx="6729950" cy="1550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Demo – Part 4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Creating a Predictive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1591925" cy="1063625"/>
          </a:xfrm>
        </p:spPr>
        <p:txBody>
          <a:bodyPr>
            <a:normAutofit/>
          </a:bodyPr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E47B1-8A49-4C2D-A0C1-3A2FB7126409}"/>
              </a:ext>
            </a:extLst>
          </p:cNvPr>
          <p:cNvSpPr/>
          <p:nvPr/>
        </p:nvSpPr>
        <p:spPr>
          <a:xfrm>
            <a:off x="457200" y="4776313"/>
            <a:ext cx="937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http://blog.revolutionanalytics.com/2013/06/plotting-classification-and-regression-trees-with-plotrpart.html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0ED70-A6F2-400F-9864-DA7D157E1AB9}"/>
              </a:ext>
            </a:extLst>
          </p:cNvPr>
          <p:cNvSpPr/>
          <p:nvPr/>
        </p:nvSpPr>
        <p:spPr>
          <a:xfrm>
            <a:off x="457200" y="4495800"/>
            <a:ext cx="1104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https://www.r-bloggers.com/using-decision-trees-to-predict-infant-birth-weights/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28921-CA64-4987-BB60-04AEC1EED42E}"/>
              </a:ext>
            </a:extLst>
          </p:cNvPr>
          <p:cNvSpPr txBox="1"/>
          <p:nvPr/>
        </p:nvSpPr>
        <p:spPr bwMode="auto">
          <a:xfrm>
            <a:off x="228600" y="4141758"/>
            <a:ext cx="29065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following sources:</a:t>
            </a:r>
          </a:p>
        </p:txBody>
      </p:sp>
    </p:spTree>
    <p:extLst>
      <p:ext uri="{BB962C8B-B14F-4D97-AF65-F5344CB8AC3E}">
        <p14:creationId xmlns:p14="http://schemas.microsoft.com/office/powerpoint/2010/main" val="303454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</p:spTree>
    <p:extLst>
      <p:ext uri="{BB962C8B-B14F-4D97-AF65-F5344CB8AC3E}">
        <p14:creationId xmlns:p14="http://schemas.microsoft.com/office/powerpoint/2010/main" val="7677126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Extracting the Training/Testing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18C0-8A25-4AF9-A99D-FAF75CF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438400"/>
            <a:ext cx="1010033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89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Viewing the 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9B8C-E1FC-440C-B7F2-C03591C9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75" y="1301957"/>
            <a:ext cx="5354359" cy="41516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4F532-BAE7-4F6A-8A3C-19754E08D4C6}"/>
              </a:ext>
            </a:extLst>
          </p:cNvPr>
          <p:cNvSpPr/>
          <p:nvPr/>
        </p:nvSpPr>
        <p:spPr>
          <a:xfrm>
            <a:off x="248942" y="1808114"/>
            <a:ext cx="5542257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library(rpart)</a:t>
            </a:r>
          </a:p>
          <a:p>
            <a:endParaRPr lang="en-US" dirty="0"/>
          </a:p>
          <a:p>
            <a:r>
              <a:rPr lang="en-US" dirty="0" err="1"/>
              <a:t>birthwtTree</a:t>
            </a:r>
            <a:r>
              <a:rPr lang="en-US" dirty="0"/>
              <a:t> &lt;- rpart(low ~ . - </a:t>
            </a:r>
            <a:r>
              <a:rPr lang="en-US" dirty="0" err="1"/>
              <a:t>bwt</a:t>
            </a:r>
            <a:r>
              <a:rPr lang="en-US" dirty="0"/>
              <a:t>, </a:t>
            </a:r>
          </a:p>
          <a:p>
            <a:r>
              <a:rPr lang="en-US" dirty="0"/>
              <a:t>                        data = </a:t>
            </a:r>
            <a:r>
              <a:rPr lang="en-US" dirty="0" err="1"/>
              <a:t>birthwt</a:t>
            </a:r>
            <a:r>
              <a:rPr lang="en-US" dirty="0"/>
              <a:t>[train, ], </a:t>
            </a:r>
          </a:p>
          <a:p>
            <a:r>
              <a:rPr lang="en-US" dirty="0"/>
              <a:t>                        method = 'class')</a:t>
            </a:r>
          </a:p>
          <a:p>
            <a:endParaRPr lang="en-US" dirty="0"/>
          </a:p>
          <a:p>
            <a:r>
              <a:rPr lang="en-US" dirty="0"/>
              <a:t># Plot the Decision Tree</a:t>
            </a:r>
          </a:p>
          <a:p>
            <a:r>
              <a:rPr lang="en-US" dirty="0"/>
              <a:t>library(rattle)</a:t>
            </a:r>
          </a:p>
          <a:p>
            <a:endParaRPr lang="en-US" dirty="0"/>
          </a:p>
          <a:p>
            <a:r>
              <a:rPr lang="en-US" dirty="0" err="1"/>
              <a:t>fancyRpartPlot</a:t>
            </a:r>
            <a:r>
              <a:rPr lang="en-US" dirty="0"/>
              <a:t>(</a:t>
            </a:r>
            <a:r>
              <a:rPr lang="en-US" dirty="0" err="1"/>
              <a:t>birthwtTree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main="Birth Weight")</a:t>
            </a:r>
          </a:p>
        </p:txBody>
      </p:sp>
    </p:spTree>
    <p:extLst>
      <p:ext uri="{BB962C8B-B14F-4D97-AF65-F5344CB8AC3E}">
        <p14:creationId xmlns:p14="http://schemas.microsoft.com/office/powerpoint/2010/main" val="40918450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Evaluating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F35F2-5AC7-4984-A17A-EC9EC961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0" y="1268529"/>
            <a:ext cx="6878143" cy="1510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2DA5C-D308-41E8-9904-2D3442A6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971800"/>
            <a:ext cx="4909989" cy="32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93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1B9B8-817D-4A27-8DFB-CFDFBFE784BA}"/>
              </a:ext>
            </a:extLst>
          </p:cNvPr>
          <p:cNvSpPr/>
          <p:nvPr/>
        </p:nvSpPr>
        <p:spPr>
          <a:xfrm>
            <a:off x="143312" y="1542691"/>
            <a:ext cx="6096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What is a Predictive Model?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Identifying the Input Variables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Steps to Creating a Predictive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Evaluating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6431642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4: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173521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End of Part 2 - Predictive Modeling</a:t>
            </a:r>
          </a:p>
        </p:txBody>
      </p:sp>
      <p:pic>
        <p:nvPicPr>
          <p:cNvPr id="6" name="Picture 2" descr="Image result for end">
            <a:extLst>
              <a:ext uri="{FF2B5EF4-FFF2-40B4-BE49-F238E27FC236}">
                <a16:creationId xmlns:a16="http://schemas.microsoft.com/office/drawing/2014/main" id="{9EEB4D24-790B-43A8-9F96-6AA946A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2084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sql server r">
            <a:extLst>
              <a:ext uri="{FF2B5EF4-FFF2-40B4-BE49-F238E27FC236}">
                <a16:creationId xmlns:a16="http://schemas.microsoft.com/office/drawing/2014/main" id="{05C1FD3D-FDC3-4CE1-A73B-B4C36552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78" y="1169400"/>
            <a:ext cx="9585481" cy="53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SQL Server/R Integration</a:t>
            </a:r>
          </a:p>
        </p:txBody>
      </p:sp>
    </p:spTree>
    <p:extLst>
      <p:ext uri="{BB962C8B-B14F-4D97-AF65-F5344CB8AC3E}">
        <p14:creationId xmlns:p14="http://schemas.microsoft.com/office/powerpoint/2010/main" val="31865326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</a:rPr>
              <a:t>R 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58C99-0DF4-4E07-8BCD-CB0786ECE13B}"/>
              </a:ext>
            </a:extLst>
          </p:cNvPr>
          <p:cNvSpPr/>
          <p:nvPr/>
        </p:nvSpPr>
        <p:spPr>
          <a:xfrm>
            <a:off x="1788544" y="177259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Client side only tool. No server based processing.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limited by client memory.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Single threaded.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Database data must be imported to be used.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Relatively slow.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scheduling tool.</a:t>
            </a:r>
          </a:p>
        </p:txBody>
      </p:sp>
    </p:spTree>
    <p:extLst>
      <p:ext uri="{BB962C8B-B14F-4D97-AF65-F5344CB8AC3E}">
        <p14:creationId xmlns:p14="http://schemas.microsoft.com/office/powerpoint/2010/main" val="31518108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1" y="147436"/>
            <a:ext cx="8824913" cy="489416"/>
          </a:xfrm>
        </p:spPr>
        <p:txBody>
          <a:bodyPr/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Microsoft buys Revolution 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6E071-60DD-4ED3-BC3E-669C4E9A3433}"/>
              </a:ext>
            </a:extLst>
          </p:cNvPr>
          <p:cNvSpPr/>
          <p:nvPr/>
        </p:nvSpPr>
        <p:spPr>
          <a:xfrm>
            <a:off x="148131" y="1378645"/>
            <a:ext cx="85286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Proprietary vendor providing scalability options.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Support for multi-threading.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Provide a shared R server.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Performant versions of common R functions.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Data not limited by memory.</a:t>
            </a:r>
            <a:endParaRPr lang="en-US" sz="3200" b="0" i="0" dirty="0">
              <a:solidFill>
                <a:srgbClr val="FFFFFF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1867808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3A7B00-B977-486C-B76B-9BEDFF9CD0A3}"/>
              </a:ext>
            </a:extLst>
          </p:cNvPr>
          <p:cNvSpPr/>
          <p:nvPr/>
        </p:nvSpPr>
        <p:spPr>
          <a:xfrm>
            <a:off x="1426234" y="1723701"/>
            <a:ext cx="86321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Stored procedures can be coded in R with the features that entails.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SQL Server and R share memory space.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 can be split between SQL Server and R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6AB3DD-30E2-4FFC-92DF-12607E356173}"/>
              </a:ext>
            </a:extLst>
          </p:cNvPr>
          <p:cNvSpPr/>
          <p:nvPr/>
        </p:nvSpPr>
        <p:spPr>
          <a:xfrm>
            <a:off x="-60385" y="112946"/>
            <a:ext cx="10220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2016: Reaching R's Potential</a:t>
            </a:r>
          </a:p>
        </p:txBody>
      </p:sp>
    </p:spTree>
    <p:extLst>
      <p:ext uri="{BB962C8B-B14F-4D97-AF65-F5344CB8AC3E}">
        <p14:creationId xmlns:p14="http://schemas.microsoft.com/office/powerpoint/2010/main" val="175255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510F5-B3EA-4718-AB6A-CAB4A3B7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57" y="1309364"/>
            <a:ext cx="6472142" cy="517271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247C84DB-3407-42D7-A4A2-9758629A6A23}"/>
              </a:ext>
            </a:extLst>
          </p:cNvPr>
          <p:cNvSpPr/>
          <p:nvPr/>
        </p:nvSpPr>
        <p:spPr>
          <a:xfrm>
            <a:off x="7796397" y="1561382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the VM.</a:t>
            </a:r>
          </a:p>
        </p:txBody>
      </p:sp>
    </p:spTree>
    <p:extLst>
      <p:ext uri="{BB962C8B-B14F-4D97-AF65-F5344CB8AC3E}">
        <p14:creationId xmlns:p14="http://schemas.microsoft.com/office/powerpoint/2010/main" val="27533532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15055-C32A-4F78-BD49-B755C334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13" y="1251632"/>
            <a:ext cx="9678838" cy="5030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CAC539-D651-4D1C-9B0B-9526C7659098}"/>
              </a:ext>
            </a:extLst>
          </p:cNvPr>
          <p:cNvSpPr/>
          <p:nvPr/>
        </p:nvSpPr>
        <p:spPr>
          <a:xfrm>
            <a:off x="69012" y="130198"/>
            <a:ext cx="4478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rgbClr val="0070C0"/>
                </a:solidFill>
                <a:latin typeface="News Cycle"/>
              </a:rPr>
              <a:t>SQL Server Plus R = Value</a:t>
            </a:r>
            <a:endParaRPr lang="en-US" sz="32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7031839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BC27-7FB0-4E23-9F13-0E9C1CC0363A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6781A-4DD9-42D8-B1CB-15D72365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4" y="1016839"/>
            <a:ext cx="9937630" cy="51240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30D52D-CAF3-461B-851A-9017C3206ED7}"/>
              </a:ext>
            </a:extLst>
          </p:cNvPr>
          <p:cNvSpPr/>
          <p:nvPr/>
        </p:nvSpPr>
        <p:spPr>
          <a:xfrm>
            <a:off x="3247886" y="6211821"/>
            <a:ext cx="598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https://msdn.microsoft.com/en-us/library/mt590947.aspx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22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E2D4-5CD7-4BA1-B108-9CEA5C8B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29" y="1183526"/>
            <a:ext cx="9413037" cy="5088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71C32-25F2-42D9-BDF3-84124EF49BE7}"/>
              </a:ext>
            </a:extLst>
          </p:cNvPr>
          <p:cNvSpPr/>
          <p:nvPr/>
        </p:nvSpPr>
        <p:spPr>
          <a:xfrm>
            <a:off x="3131389" y="6272392"/>
            <a:ext cx="6062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/>
              <a:t> </a:t>
            </a:r>
            <a:r>
              <a:rPr lang="en-US">
                <a:hlinkClick r:id="rId4"/>
              </a:rPr>
              <a:t>https://www.youtube.com/watch?v=by2cJ9sQO0Q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88B68-4289-42FA-A222-B8105C9AA06B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461280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A3CFF-4CB1-4A0C-8B76-09BE691A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54" y="952050"/>
            <a:ext cx="9848850" cy="541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5ECE44-B632-495C-9B92-5AF4D0A1E6D0}"/>
              </a:ext>
            </a:extLst>
          </p:cNvPr>
          <p:cNvSpPr/>
          <p:nvPr/>
        </p:nvSpPr>
        <p:spPr>
          <a:xfrm>
            <a:off x="3507140" y="6371775"/>
            <a:ext cx="5350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https://www.youtube.com/watch?v=by2cJ9sQO0Q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121571"/>
            <a:ext cx="5184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Server/R Architecture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24752243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0019-B5D1-4A7E-BEDA-EE5AA7B92994}"/>
              </a:ext>
            </a:extLst>
          </p:cNvPr>
          <p:cNvSpPr/>
          <p:nvPr/>
        </p:nvSpPr>
        <p:spPr>
          <a:xfrm>
            <a:off x="97764" y="1323549"/>
            <a:ext cx="12272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Open - an open source R distribution from Microsoft that is fixed stable release.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CRAN is always adding updates to the R language which can be unstable.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enhanced performance math functions are included.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Is used in place of the standard CRAN R language download.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Must be used with R scalability features.</a:t>
            </a:r>
          </a:p>
        </p:txBody>
      </p:sp>
    </p:spTree>
    <p:extLst>
      <p:ext uri="{BB962C8B-B14F-4D97-AF65-F5344CB8AC3E}">
        <p14:creationId xmlns:p14="http://schemas.microsoft.com/office/powerpoint/2010/main" val="17299256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0363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0060E-FD79-43C0-97FA-0426B56ADA26}"/>
              </a:ext>
            </a:extLst>
          </p:cNvPr>
          <p:cNvSpPr/>
          <p:nvPr/>
        </p:nvSpPr>
        <p:spPr>
          <a:xfrm>
            <a:off x="184031" y="1273219"/>
            <a:ext cx="8494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set of R packages.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RScale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but with limited scalability.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learning and development.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a good option when small only scale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improvments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needed.</a:t>
            </a:r>
          </a:p>
        </p:txBody>
      </p:sp>
    </p:spTree>
    <p:extLst>
      <p:ext uri="{BB962C8B-B14F-4D97-AF65-F5344CB8AC3E}">
        <p14:creationId xmlns:p14="http://schemas.microsoft.com/office/powerpoint/2010/main" val="24823308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265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08916-C60D-47A6-AFF3-CF0FE7A43D35}"/>
              </a:ext>
            </a:extLst>
          </p:cNvPr>
          <p:cNvSpPr/>
          <p:nvPr/>
        </p:nvSpPr>
        <p:spPr>
          <a:xfrm>
            <a:off x="253041" y="1556938"/>
            <a:ext cx="11660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an Express Edition of R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stand alone R execution environment.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submit R requests to R Server for high speed processing.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contained within other environments such as SQL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 for Linux, Hadoop and Teradata.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 integration with SQL Sever.</a:t>
            </a:r>
          </a:p>
        </p:txBody>
      </p:sp>
    </p:spTree>
    <p:extLst>
      <p:ext uri="{BB962C8B-B14F-4D97-AF65-F5344CB8AC3E}">
        <p14:creationId xmlns:p14="http://schemas.microsoft.com/office/powerpoint/2010/main" val="2316778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C0B1-96DD-4567-AE15-8B95111239AD}"/>
              </a:ext>
            </a:extLst>
          </p:cNvPr>
          <p:cNvSpPr/>
          <p:nvPr/>
        </p:nvSpPr>
        <p:spPr>
          <a:xfrm>
            <a:off x="166776" y="1532013"/>
            <a:ext cx="11314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high performance functions used in place of the standard R functions.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the prefix '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i.e.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rxImport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 with Microsoft R Client (free) or R Server but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severly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limited scalability on R Client.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https://msdn.microsoft.com/en-us/microsoft-r/scaler/scaler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465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69011"/>
            <a:ext cx="5408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0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Server: </a:t>
            </a:r>
            <a:r>
              <a:rPr lang="en-US" sz="4000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DeployR</a:t>
            </a:r>
            <a:endParaRPr lang="en-US" sz="40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CB34B-9438-484D-9EF8-00CC51E4D4C4}"/>
              </a:ext>
            </a:extLst>
          </p:cNvPr>
          <p:cNvSpPr/>
          <p:nvPr/>
        </p:nvSpPr>
        <p:spPr>
          <a:xfrm>
            <a:off x="123645" y="1359484"/>
            <a:ext cx="11366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the R Integration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optional framework for deploying R analytics inside web, desktop, mobile, and dashboard applications as well as backend systems.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analytics services such as a predictive model as a web service.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on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1170743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346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Must Install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1053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F6C9F-9756-44C2-9559-90D90D3A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4" y="1256664"/>
            <a:ext cx="11905253" cy="5412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72CFD52C-D312-49AD-B12A-C8E313632124}"/>
              </a:ext>
            </a:extLst>
          </p:cNvPr>
          <p:cNvSpPr/>
          <p:nvPr/>
        </p:nvSpPr>
        <p:spPr>
          <a:xfrm>
            <a:off x="6715760" y="2560703"/>
            <a:ext cx="2449328" cy="771949"/>
          </a:xfrm>
          <a:prstGeom prst="borderCallout1">
            <a:avLst>
              <a:gd name="adj1" fmla="val 61214"/>
              <a:gd name="adj2" fmla="val 103313"/>
              <a:gd name="adj3" fmla="val 120322"/>
              <a:gd name="adj4" fmla="val 1188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Copy the IP Address</a:t>
            </a:r>
          </a:p>
        </p:txBody>
      </p:sp>
    </p:spTree>
    <p:extLst>
      <p:ext uri="{BB962C8B-B14F-4D97-AF65-F5344CB8AC3E}">
        <p14:creationId xmlns:p14="http://schemas.microsoft.com/office/powerpoint/2010/main" val="9828616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917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Launchpad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C03C57-FA5F-4D58-B17A-C13496C3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08" y="1143252"/>
            <a:ext cx="8818173" cy="5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87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779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83827-32CD-46A4-9055-783D883F0F44}"/>
              </a:ext>
            </a:extLst>
          </p:cNvPr>
          <p:cNvSpPr/>
          <p:nvPr/>
        </p:nvSpPr>
        <p:spPr>
          <a:xfrm>
            <a:off x="1886065" y="1855815"/>
            <a:ext cx="72174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R Services Demo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R Services End to End Notebook</a:t>
            </a:r>
          </a:p>
        </p:txBody>
      </p:sp>
    </p:spTree>
    <p:extLst>
      <p:ext uri="{BB962C8B-B14F-4D97-AF65-F5344CB8AC3E}">
        <p14:creationId xmlns:p14="http://schemas.microsoft.com/office/powerpoint/2010/main" val="11439182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76046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Lab: SQL Server/ML 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B6D8C-1A64-4B54-86B4-E7663E77C24E}"/>
              </a:ext>
            </a:extLst>
          </p:cNvPr>
          <p:cNvSpPr txBox="1"/>
          <p:nvPr/>
        </p:nvSpPr>
        <p:spPr>
          <a:xfrm>
            <a:off x="3200400" y="3059668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IntroTutorialInMicrosoftR Notebook</a:t>
            </a:r>
          </a:p>
        </p:txBody>
      </p:sp>
    </p:spTree>
    <p:extLst>
      <p:ext uri="{BB962C8B-B14F-4D97-AF65-F5344CB8AC3E}">
        <p14:creationId xmlns:p14="http://schemas.microsoft.com/office/powerpoint/2010/main" val="6879609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05944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>
                <a:solidFill>
                  <a:srgbClr val="0070C0"/>
                </a:solidFill>
                <a:latin typeface="Arial Rounded MT Bold" panose="020F0704030504030204" pitchFamily="34" charset="0"/>
              </a:rPr>
              <a:t>Online Tutorial: </a:t>
            </a:r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Server/ML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F47B6-5261-4DF0-A342-47EA40A28A73}"/>
              </a:ext>
            </a:extLst>
          </p:cNvPr>
          <p:cNvSpPr/>
          <p:nvPr/>
        </p:nvSpPr>
        <p:spPr>
          <a:xfrm>
            <a:off x="356557" y="3429000"/>
            <a:ext cx="11835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https://www.microsoft.com/handsonlabs/SelfPacedLabs#keywords=r%20services&amp;page=1&amp;sort=Newest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5377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1045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5 - SQL Server/R Integration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24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 err="1"/>
              <a:t>Supercharing</a:t>
            </a:r>
            <a:r>
              <a:rPr lang="en-US" sz="3600" dirty="0"/>
              <a:t> Power BI with 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993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The Story of the Five Iron</a:t>
            </a:r>
          </a:p>
        </p:txBody>
      </p:sp>
      <p:pic>
        <p:nvPicPr>
          <p:cNvPr id="4098" name="Picture 2" descr="Image result for 5 iron golf">
            <a:extLst>
              <a:ext uri="{FF2B5EF4-FFF2-40B4-BE49-F238E27FC236}">
                <a16:creationId xmlns:a16="http://schemas.microsoft.com/office/drawing/2014/main" id="{10B3F622-E129-421D-A3FE-4E5A2BCE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20" y="1758098"/>
            <a:ext cx="4430597" cy="44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12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Power BI with R</a:t>
            </a:r>
          </a:p>
        </p:txBody>
      </p:sp>
      <p:pic>
        <p:nvPicPr>
          <p:cNvPr id="9218" name="Picture 2" descr="Image result for golf clubs">
            <a:extLst>
              <a:ext uri="{FF2B5EF4-FFF2-40B4-BE49-F238E27FC236}">
                <a16:creationId xmlns:a16="http://schemas.microsoft.com/office/drawing/2014/main" id="{D504E4B5-F63D-461F-A40E-0EEC80AC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2" y="1431881"/>
            <a:ext cx="4242062" cy="48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645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Using R with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8878A-B640-4DA9-9291-E25BB1F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34" y="2128627"/>
            <a:ext cx="5832941" cy="3282358"/>
          </a:xfrm>
          <a:prstGeom prst="rect">
            <a:avLst/>
          </a:prstGeom>
        </p:spPr>
      </p:pic>
      <p:pic>
        <p:nvPicPr>
          <p:cNvPr id="8" name="Picture 4" descr="Image result for r programming">
            <a:extLst>
              <a:ext uri="{FF2B5EF4-FFF2-40B4-BE49-F238E27FC236}">
                <a16:creationId xmlns:a16="http://schemas.microsoft.com/office/drawing/2014/main" id="{E46DF780-44A5-4517-8736-B2575CED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680" y="3413385"/>
            <a:ext cx="1526261" cy="1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550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F974C-CF53-45F4-AC6D-7465D0C55F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" y="1288414"/>
            <a:ext cx="2591118" cy="47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B03CA-6507-4BDC-A1C5-CB95EBEFC0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4383" y="1705292"/>
            <a:ext cx="5651342" cy="382174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ABCA6AF-94D3-4786-A052-FA2F8AF204CA}"/>
              </a:ext>
            </a:extLst>
          </p:cNvPr>
          <p:cNvSpPr/>
          <p:nvPr/>
        </p:nvSpPr>
        <p:spPr>
          <a:xfrm>
            <a:off x="9271660" y="166804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241010"/>
              <a:gd name="adj4" fmla="val -6852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Paste the VM IP Address and click Connect.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F2E8A2CF-72DA-4802-893B-BAD50DC87B4A}"/>
              </a:ext>
            </a:extLst>
          </p:cNvPr>
          <p:cNvSpPr/>
          <p:nvPr/>
        </p:nvSpPr>
        <p:spPr>
          <a:xfrm>
            <a:off x="4382793" y="5797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-116585"/>
              <a:gd name="adj4" fmla="val -6323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Remote Desktop.</a:t>
            </a:r>
          </a:p>
        </p:txBody>
      </p:sp>
    </p:spTree>
    <p:extLst>
      <p:ext uri="{BB962C8B-B14F-4D97-AF65-F5344CB8AC3E}">
        <p14:creationId xmlns:p14="http://schemas.microsoft.com/office/powerpoint/2010/main" val="1080193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Why Use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728" y="1336477"/>
            <a:ext cx="12331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do things in Power BI that cannot be done without it.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Tell stories involving machine learning.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 the research, i.e. how did we get here.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 your skillset.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91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Enabling R Scripts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DD33A-96B5-4201-A78D-77D3F26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2" y="1070960"/>
            <a:ext cx="4211981" cy="564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DC60E-AE87-46DE-80BF-74680506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49" y="1070960"/>
            <a:ext cx="6083454" cy="5626262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5E19837A-38C2-476C-93E2-8EF9E6D3908F}"/>
              </a:ext>
            </a:extLst>
          </p:cNvPr>
          <p:cNvSpPr/>
          <p:nvPr/>
        </p:nvSpPr>
        <p:spPr>
          <a:xfrm>
            <a:off x="3185797" y="2353789"/>
            <a:ext cx="1444926" cy="507447"/>
          </a:xfrm>
          <a:prstGeom prst="borderCallout1">
            <a:avLst>
              <a:gd name="adj1" fmla="val 18750"/>
              <a:gd name="adj2" fmla="val -8333"/>
              <a:gd name="adj3" fmla="val -65416"/>
              <a:gd name="adj4" fmla="val -321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Options</a:t>
            </a:r>
          </a:p>
        </p:txBody>
      </p:sp>
    </p:spTree>
    <p:extLst>
      <p:ext uri="{BB962C8B-B14F-4D97-AF65-F5344CB8AC3E}">
        <p14:creationId xmlns:p14="http://schemas.microsoft.com/office/powerpoint/2010/main" val="33881277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A1F4-D7CD-4A9F-86AD-BE1A270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9" y="1313657"/>
            <a:ext cx="6363682" cy="3974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41EB-5C87-464F-AD30-D4C90080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0" y="1049338"/>
            <a:ext cx="4508139" cy="4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63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DB54-C8E9-459E-8BD4-D7BE7569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4" y="1306405"/>
            <a:ext cx="9467620" cy="525378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65BD233-EFD6-47CF-98D0-0463B9DD87AC}"/>
              </a:ext>
            </a:extLst>
          </p:cNvPr>
          <p:cNvSpPr/>
          <p:nvPr/>
        </p:nvSpPr>
        <p:spPr>
          <a:xfrm>
            <a:off x="6550417" y="147952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79140"/>
              <a:gd name="adj4" fmla="val -8060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an installed package.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ADD7C9C-F442-46D0-9EEA-CAFFB09CE2A3}"/>
              </a:ext>
            </a:extLst>
          </p:cNvPr>
          <p:cNvSpPr/>
          <p:nvPr/>
        </p:nvSpPr>
        <p:spPr>
          <a:xfrm>
            <a:off x="7543605" y="236956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11988"/>
              <a:gd name="adj4" fmla="val -659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returns a data frame.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0675B6-BF01-4160-AFDF-D99B773A6E4E}"/>
              </a:ext>
            </a:extLst>
          </p:cNvPr>
          <p:cNvSpPr/>
          <p:nvPr/>
        </p:nvSpPr>
        <p:spPr>
          <a:xfrm>
            <a:off x="7230718" y="3608882"/>
            <a:ext cx="3911764" cy="648831"/>
          </a:xfrm>
          <a:prstGeom prst="borderCallout1">
            <a:avLst>
              <a:gd name="adj1" fmla="val 18750"/>
              <a:gd name="adj2" fmla="val -8333"/>
              <a:gd name="adj3" fmla="val -18580"/>
              <a:gd name="adj4" fmla="val -376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frame based on </a:t>
            </a:r>
            <a:r>
              <a:rPr lang="en-US" dirty="0" err="1"/>
              <a:t>value_adjusted</a:t>
            </a:r>
            <a:endParaRPr lang="en-US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73AF1B-281C-42B4-938D-543D5D70EEBC}"/>
              </a:ext>
            </a:extLst>
          </p:cNvPr>
          <p:cNvSpPr/>
          <p:nvPr/>
        </p:nvSpPr>
        <p:spPr>
          <a:xfrm>
            <a:off x="2426829" y="4134101"/>
            <a:ext cx="3831358" cy="349279"/>
          </a:xfrm>
          <a:prstGeom prst="borderCallout1">
            <a:avLst>
              <a:gd name="adj1" fmla="val 18750"/>
              <a:gd name="adj2" fmla="val -8333"/>
              <a:gd name="adj3" fmla="val -60925"/>
              <a:gd name="adj4" fmla="val -135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 unneeded data frame.</a:t>
            </a:r>
          </a:p>
        </p:txBody>
      </p:sp>
    </p:spTree>
    <p:extLst>
      <p:ext uri="{BB962C8B-B14F-4D97-AF65-F5344CB8AC3E}">
        <p14:creationId xmlns:p14="http://schemas.microsoft.com/office/powerpoint/2010/main" val="2054432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D4DAB-50EB-4E0E-9175-388BD891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66250"/>
            <a:ext cx="8917757" cy="57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12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CD53-D0FF-4049-9593-8CF54FF2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77" y="1049338"/>
            <a:ext cx="6852057" cy="5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60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DD4C9-0E7F-4B9A-B520-03CF75535F63}"/>
              </a:ext>
            </a:extLst>
          </p:cNvPr>
          <p:cNvSpPr txBox="1"/>
          <p:nvPr/>
        </p:nvSpPr>
        <p:spPr>
          <a:xfrm>
            <a:off x="8881902" y="621964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r_adjusted_values_load.r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830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Windows with AI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F15-8075-4B39-89E6-3FB6698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58" y="2281166"/>
            <a:ext cx="774285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FA0B-E4B5-45D4-8140-D061F290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94" y="2625147"/>
            <a:ext cx="9229725" cy="287655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3694066" y="1639640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307355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 Queries</a:t>
            </a:r>
          </a:p>
        </p:txBody>
      </p:sp>
    </p:spTree>
    <p:extLst>
      <p:ext uri="{BB962C8B-B14F-4D97-AF65-F5344CB8AC3E}">
        <p14:creationId xmlns:p14="http://schemas.microsoft.com/office/powerpoint/2010/main" val="1099024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C2636-8D09-4506-92FF-79BBECD8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" y="1494790"/>
            <a:ext cx="4371975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235303" y="253205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90447"/>
              <a:gd name="adj4" fmla="val -954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may need to click on More choices.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F1820CE2-BA10-424B-9E15-110489BBF9C1}"/>
              </a:ext>
            </a:extLst>
          </p:cNvPr>
          <p:cNvSpPr/>
          <p:nvPr/>
        </p:nvSpPr>
        <p:spPr>
          <a:xfrm>
            <a:off x="4113383" y="5178742"/>
            <a:ext cx="2685882" cy="1423358"/>
          </a:xfrm>
          <a:prstGeom prst="borderCallout1">
            <a:avLst>
              <a:gd name="adj1" fmla="val 38023"/>
              <a:gd name="adj2" fmla="val 105906"/>
              <a:gd name="adj3" fmla="val 42622"/>
              <a:gd name="adj4" fmla="val 1337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a different account.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3BFC-3656-46D7-A181-755635B2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1" y="1049338"/>
            <a:ext cx="43338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83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184558" y="1876571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214451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C96B-CAC8-4559-AD5A-E121F3A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953401"/>
            <a:ext cx="10975596" cy="19033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61C15C3-104C-4826-8879-F85C8D51D235}"/>
              </a:ext>
            </a:extLst>
          </p:cNvPr>
          <p:cNvSpPr/>
          <p:nvPr/>
        </p:nvSpPr>
        <p:spPr>
          <a:xfrm>
            <a:off x="9209701" y="1914757"/>
            <a:ext cx="2704066" cy="460518"/>
          </a:xfrm>
          <a:prstGeom prst="borderCallout1">
            <a:avLst>
              <a:gd name="adj1" fmla="val 131692"/>
              <a:gd name="adj2" fmla="val 47509"/>
              <a:gd name="adj3" fmla="val 287317"/>
              <a:gd name="adj4" fmla="val 43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Run R Script</a:t>
            </a:r>
          </a:p>
        </p:txBody>
      </p:sp>
    </p:spTree>
    <p:extLst>
      <p:ext uri="{BB962C8B-B14F-4D97-AF65-F5344CB8AC3E}">
        <p14:creationId xmlns:p14="http://schemas.microsoft.com/office/powerpoint/2010/main" val="36908322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5ED0-1B1E-49F2-A9B8-61E962C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1506692"/>
            <a:ext cx="8293695" cy="4957287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C6830312-FC7A-4283-B1C0-1D3D71CF5F7D}"/>
              </a:ext>
            </a:extLst>
          </p:cNvPr>
          <p:cNvSpPr/>
          <p:nvPr/>
        </p:nvSpPr>
        <p:spPr>
          <a:xfrm>
            <a:off x="7172586" y="1800033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101563"/>
              <a:gd name="adj4" fmla="val -12224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 Passed Data In as the dataset data frame.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5122862" y="3985335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-53124"/>
              <a:gd name="adj4" fmla="val -78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returned via the output data frame.</a:t>
            </a:r>
          </a:p>
        </p:txBody>
      </p:sp>
    </p:spTree>
    <p:extLst>
      <p:ext uri="{BB962C8B-B14F-4D97-AF65-F5344CB8AC3E}">
        <p14:creationId xmlns:p14="http://schemas.microsoft.com/office/powerpoint/2010/main" val="6142921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B8D8-7ECD-4E79-A391-2616E8BBD487}"/>
              </a:ext>
            </a:extLst>
          </p:cNvPr>
          <p:cNvSpPr/>
          <p:nvPr/>
        </p:nvSpPr>
        <p:spPr>
          <a:xfrm>
            <a:off x="7246189" y="5882109"/>
            <a:ext cx="494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scr_transformation.r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Scr_power_bi_sales_adjusted_measure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A41D0F-C196-4811-9DCD-7F74B6154D77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21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14A-3825-4867-87CB-4B5263E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2" y="1049338"/>
            <a:ext cx="7633075" cy="567150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8394570" y="3771073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-14663"/>
              <a:gd name="adj4" fmla="val -6099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</a:t>
            </a:r>
          </a:p>
        </p:txBody>
      </p:sp>
    </p:spTree>
    <p:extLst>
      <p:ext uri="{BB962C8B-B14F-4D97-AF65-F5344CB8AC3E}">
        <p14:creationId xmlns:p14="http://schemas.microsoft.com/office/powerpoint/2010/main" val="20100044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009D-FF3A-4E12-8E6B-7F4F0D4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42" y="1049338"/>
            <a:ext cx="7660423" cy="569182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7317610" y="5256689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103016"/>
              <a:gd name="adj4" fmla="val -6966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Code Window</a:t>
            </a:r>
          </a:p>
        </p:txBody>
      </p:sp>
    </p:spTree>
    <p:extLst>
      <p:ext uri="{BB962C8B-B14F-4D97-AF65-F5344CB8AC3E}">
        <p14:creationId xmlns:p14="http://schemas.microsoft.com/office/powerpoint/2010/main" val="42624861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87FFF-8A53-4C0C-B5A8-ECBC7048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1171833"/>
            <a:ext cx="7300278" cy="542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4426050" y="3427889"/>
            <a:ext cx="2665629" cy="1123791"/>
          </a:xfrm>
          <a:prstGeom prst="borderCallout1">
            <a:avLst>
              <a:gd name="adj1" fmla="val 117542"/>
              <a:gd name="adj2" fmla="val 37322"/>
              <a:gd name="adj3" fmla="val 175387"/>
              <a:gd name="adj4" fmla="val -284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passed to Script as dataset data frame.</a:t>
            </a:r>
          </a:p>
        </p:txBody>
      </p:sp>
    </p:spTree>
    <p:extLst>
      <p:ext uri="{BB962C8B-B14F-4D97-AF65-F5344CB8AC3E}">
        <p14:creationId xmlns:p14="http://schemas.microsoft.com/office/powerpoint/2010/main" val="393123532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2F34-7868-4EA1-980A-A25350E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2016760"/>
            <a:ext cx="10139204" cy="33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6890702" y="2721255"/>
            <a:ext cx="2665629" cy="783946"/>
          </a:xfrm>
          <a:prstGeom prst="borderCallout1">
            <a:avLst>
              <a:gd name="adj1" fmla="val 115734"/>
              <a:gd name="adj2" fmla="val 11785"/>
              <a:gd name="adj3" fmla="val 182771"/>
              <a:gd name="adj4" fmla="val -1591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renders visualization.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859280" y="2329282"/>
            <a:ext cx="3538277" cy="783946"/>
          </a:xfrm>
          <a:prstGeom prst="borderCallout1">
            <a:avLst>
              <a:gd name="adj1" fmla="val 115734"/>
              <a:gd name="adj2" fmla="val 11785"/>
              <a:gd name="adj3" fmla="val 177587"/>
              <a:gd name="adj4" fmla="val 67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 must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0627654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FA80-988B-4E22-8DA8-9059FFC7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82" y="3810001"/>
            <a:ext cx="4936796" cy="142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66624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41091"/>
              <a:gd name="adj4" fmla="val 1100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Script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3A532C65-7215-432E-9435-2BE08E84BD64}"/>
              </a:ext>
            </a:extLst>
          </p:cNvPr>
          <p:cNvSpPr/>
          <p:nvPr/>
        </p:nvSpPr>
        <p:spPr>
          <a:xfrm>
            <a:off x="3769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26835"/>
              <a:gd name="adj4" fmla="val 5072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Options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C22D816-EB35-4066-88D4-8CE3294A69AC}"/>
              </a:ext>
            </a:extLst>
          </p:cNvPr>
          <p:cNvSpPr/>
          <p:nvPr/>
        </p:nvSpPr>
        <p:spPr>
          <a:xfrm>
            <a:off x="6055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34611"/>
              <a:gd name="adj4" fmla="val -2180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R IDE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80B14EC-57CD-4267-B93E-DC41B66EBEA7}"/>
              </a:ext>
            </a:extLst>
          </p:cNvPr>
          <p:cNvSpPr/>
          <p:nvPr/>
        </p:nvSpPr>
        <p:spPr>
          <a:xfrm>
            <a:off x="8473441" y="2156562"/>
            <a:ext cx="2204719" cy="783946"/>
          </a:xfrm>
          <a:prstGeom prst="borderCallout1">
            <a:avLst>
              <a:gd name="adj1" fmla="val 115734"/>
              <a:gd name="adj2" fmla="val 51345"/>
              <a:gd name="adj3" fmla="val 270899"/>
              <a:gd name="adj4" fmla="val -966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Expand/Contract Script Pane</a:t>
            </a:r>
          </a:p>
        </p:txBody>
      </p:sp>
    </p:spTree>
    <p:extLst>
      <p:ext uri="{BB962C8B-B14F-4D97-AF65-F5344CB8AC3E}">
        <p14:creationId xmlns:p14="http://schemas.microsoft.com/office/powerpoint/2010/main" val="34087973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CDF1E0-A92F-41D7-AEE3-7591F629DB38}"/>
              </a:ext>
            </a:extLst>
          </p:cNvPr>
          <p:cNvSpPr txBox="1">
            <a:spLocks/>
          </p:cNvSpPr>
          <p:nvPr/>
        </p:nvSpPr>
        <p:spPr>
          <a:xfrm>
            <a:off x="10245725" y="6268135"/>
            <a:ext cx="3094746" cy="443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r_visualization.r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AD18F-07A3-40B7-B7CE-320C5FF03051}"/>
              </a:ext>
            </a:extLst>
          </p:cNvPr>
          <p:cNvSpPr txBox="1">
            <a:spLocks/>
          </p:cNvSpPr>
          <p:nvPr/>
        </p:nvSpPr>
        <p:spPr>
          <a:xfrm>
            <a:off x="76900" y="32285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745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40"/>
            <a:ext cx="8825657" cy="644697"/>
          </a:xfrm>
        </p:spPr>
        <p:txBody>
          <a:bodyPr/>
          <a:lstStyle/>
          <a:p>
            <a:r>
              <a:rPr lang="en-US" sz="3200" dirty="0"/>
              <a:t>About Bryan Cafferky…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868" y="5169550"/>
            <a:ext cx="48538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bryan256@msn.com</a:t>
            </a:r>
            <a:endParaRPr lang="en-US" sz="1200" dirty="0"/>
          </a:p>
          <a:p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www.sql-fy.com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5"/>
              </a:rPr>
              <a:t>https://www.linkedin.com/in/bryancafferky</a:t>
            </a:r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37" y="1099975"/>
            <a:ext cx="93087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Data Solutions Enabler (TSP) 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Decades of IT Experience in health care, insurance, banking, and ecommerce.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Author of Pro PowerShell for Database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Founded and lead PASS Chapter The RI Microsoft BI User Group and The SNE R User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Frequent presenter at technical conferences and user groups.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6" y="5169550"/>
            <a:ext cx="1792855" cy="154740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46BA7D-8195-430D-B1B2-59EA4330D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548" y="6176745"/>
            <a:ext cx="434476" cy="434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97701-9E60-43F9-8590-E626932BF970}"/>
              </a:ext>
            </a:extLst>
          </p:cNvPr>
          <p:cNvSpPr/>
          <p:nvPr/>
        </p:nvSpPr>
        <p:spPr>
          <a:xfrm>
            <a:off x="5531480" y="617674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me on YouTube!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C7EE8-6B82-4FC9-B46E-BBAA5D145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583" y="1204940"/>
            <a:ext cx="1135348" cy="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096000" y="210848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6932"/>
              <a:gd name="adj4" fmla="val -7428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the admin user account and password you set for the VM and click 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26918-C8D2-42F4-811B-5FCE5B9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7" y="1049338"/>
            <a:ext cx="38957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64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9AD34-842C-4284-8F1D-DA6CF64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1012344"/>
            <a:ext cx="10114761" cy="545211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FF58F95-6F8B-415A-AB03-442E1293BA22}"/>
              </a:ext>
            </a:extLst>
          </p:cNvPr>
          <p:cNvSpPr/>
          <p:nvPr/>
        </p:nvSpPr>
        <p:spPr>
          <a:xfrm>
            <a:off x="8371007" y="4673134"/>
            <a:ext cx="3598877" cy="556490"/>
          </a:xfrm>
          <a:prstGeom prst="borderCallout1">
            <a:avLst>
              <a:gd name="adj1" fmla="val 107691"/>
              <a:gd name="adj2" fmla="val 19333"/>
              <a:gd name="adj3" fmla="val 204781"/>
              <a:gd name="adj4" fmla="val -485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Edit R Script</a:t>
            </a:r>
          </a:p>
        </p:txBody>
      </p:sp>
    </p:spTree>
    <p:extLst>
      <p:ext uri="{BB962C8B-B14F-4D97-AF65-F5344CB8AC3E}">
        <p14:creationId xmlns:p14="http://schemas.microsoft.com/office/powerpoint/2010/main" val="60841276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 with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09214366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Data Sources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253068" y="1418670"/>
            <a:ext cx="10245725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 R Data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MRAN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Packages that Get Data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6EDE-5A9F-4C05-AFA0-BD2F3924CF0D}"/>
              </a:ext>
            </a:extLst>
          </p:cNvPr>
          <p:cNvSpPr/>
          <p:nvPr/>
        </p:nvSpPr>
        <p:spPr>
          <a:xfrm>
            <a:off x="756682" y="3139520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https://mran.microsoft.com/documents/data/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4AF53-DDEE-4EBE-8714-8079A4DC8289}"/>
              </a:ext>
            </a:extLst>
          </p:cNvPr>
          <p:cNvSpPr/>
          <p:nvPr/>
        </p:nvSpPr>
        <p:spPr>
          <a:xfrm>
            <a:off x="756682" y="4184611"/>
            <a:ext cx="849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http://blog.revolutionanalytics.com/2016/01/new-data-sources-for-r.html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06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17949-211A-4E7A-90AF-C41B5D10C597}"/>
              </a:ext>
            </a:extLst>
          </p:cNvPr>
          <p:cNvSpPr txBox="1"/>
          <p:nvPr/>
        </p:nvSpPr>
        <p:spPr>
          <a:xfrm>
            <a:off x="-192946" y="1353256"/>
            <a:ext cx="113167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popular open source data science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Comprehensive R Archive Network (CRAN) maintains 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has rich support for statistics and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vectorized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Extended with new Functionality via Packages.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23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608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6 – Power BI with R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0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53846-8B75-473F-9DAF-34F29EB2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1389062"/>
            <a:ext cx="3771900" cy="3876675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258560" y="315496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2"/>
              <a:gd name="adj4" fmla="val -769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you see this popup, just check the Don’t Ask me again check box and click Yes.</a:t>
            </a:r>
          </a:p>
        </p:txBody>
      </p:sp>
    </p:spTree>
    <p:extLst>
      <p:ext uri="{BB962C8B-B14F-4D97-AF65-F5344CB8AC3E}">
        <p14:creationId xmlns:p14="http://schemas.microsoft.com/office/powerpoint/2010/main" val="364537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9D5C0-222B-4128-A7EB-D8D94CF6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1272857"/>
            <a:ext cx="9448800" cy="531495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474043" y="2717321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3"/>
              <a:gd name="adj4" fmla="val -8088"/>
            </a:avLst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Wait until the VM is set up and Initialized.  This can take a few minutes.  Be patient.</a:t>
            </a:r>
          </a:p>
        </p:txBody>
      </p:sp>
    </p:spTree>
    <p:extLst>
      <p:ext uri="{BB962C8B-B14F-4D97-AF65-F5344CB8AC3E}">
        <p14:creationId xmlns:p14="http://schemas.microsoft.com/office/powerpoint/2010/main" val="381221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2A16C-05F8-4472-B771-BDC1C49E7900}"/>
              </a:ext>
            </a:extLst>
          </p:cNvPr>
          <p:cNvSpPr/>
          <p:nvPr/>
        </p:nvSpPr>
        <p:spPr>
          <a:xfrm>
            <a:off x="2346785" y="3321018"/>
            <a:ext cx="7101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You’re Good to Go!!!</a:t>
            </a:r>
          </a:p>
        </p:txBody>
      </p:sp>
    </p:spTree>
    <p:extLst>
      <p:ext uri="{BB962C8B-B14F-4D97-AF65-F5344CB8AC3E}">
        <p14:creationId xmlns:p14="http://schemas.microsoft.com/office/powerpoint/2010/main" val="270590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Integrated Development Environments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23265-024F-43C9-9FF2-C9B00862400D}"/>
              </a:ext>
            </a:extLst>
          </p:cNvPr>
          <p:cNvSpPr txBox="1"/>
          <p:nvPr/>
        </p:nvSpPr>
        <p:spPr>
          <a:xfrm>
            <a:off x="567839" y="1278229"/>
            <a:ext cx="1019792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Most popular and feature rich IDE.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Supports R Language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 Tools for Visual 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Powerful Multi-Language, Multi-Platform.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Others</a:t>
            </a:r>
          </a:p>
          <a:p>
            <a:endParaRPr lang="en-US" dirty="0"/>
          </a:p>
        </p:txBody>
      </p:sp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F9263969-F9F2-4607-9B50-DE58E8F8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600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">
            <a:extLst>
              <a:ext uri="{FF2B5EF4-FFF2-40B4-BE49-F238E27FC236}">
                <a16:creationId xmlns:a16="http://schemas.microsoft.com/office/drawing/2014/main" id="{3B748E26-C54E-463C-A79A-D8BE3483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79" y="3669532"/>
            <a:ext cx="1186851" cy="623097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69556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23" y="1040262"/>
            <a:ext cx="4365563" cy="4729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534"/>
            <a:ext cx="9404723" cy="571760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An Introduction to R Jupyter Notebooks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8" y="1820199"/>
            <a:ext cx="3169485" cy="31694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15801" y="3821147"/>
            <a:ext cx="993298" cy="116853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20348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 is Jupyter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6B86-4745-4871-B26E-D2971FBA0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8" y="1474140"/>
            <a:ext cx="113347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Jupyter Notebook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944" y="1296511"/>
            <a:ext cx="65171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– originally called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execution and rendering.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languages supported.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Spark API (pySpark, SparkR)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share via GitHub, JupyterHub, and Azure.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Built-in Viewer Support in GitHub.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jupiter">
            <a:extLst>
              <a:ext uri="{FF2B5EF4-FFF2-40B4-BE49-F238E27FC236}">
                <a16:creationId xmlns:a16="http://schemas.microsoft.com/office/drawing/2014/main" id="{3CFB1B79-5AE0-4530-8167-5D7A1AD8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05" y="4672737"/>
            <a:ext cx="3353551" cy="18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30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Who uses Jupyter Notebooks?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FDDB5-235E-4A95-A77D-98CA45EE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0" y="1276372"/>
            <a:ext cx="9801882" cy="55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What’s in a name?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8949" y="2136550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303533" y="465022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3446"/>
              <a:gd name="adj4" fmla="val 846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Julia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244274" y="503729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0743"/>
              <a:gd name="adj4" fmla="val 5313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880928" y="443713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10473"/>
              <a:gd name="adj4" fmla="val 94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4669105" y="330964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3607699" y="330829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6696161" y="3289413"/>
            <a:ext cx="331773" cy="534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22967" y="1896773"/>
            <a:ext cx="2099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Emphasizes multi-language support.</a:t>
            </a:r>
          </a:p>
        </p:txBody>
      </p:sp>
    </p:spTree>
    <p:extLst>
      <p:ext uri="{BB962C8B-B14F-4D97-AF65-F5344CB8AC3E}">
        <p14:creationId xmlns:p14="http://schemas.microsoft.com/office/powerpoint/2010/main" val="396748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9" y="1291379"/>
            <a:ext cx="4929844" cy="379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3848" y="2268829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Language and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C0A9D-C1F3-4BDD-9766-51479A9F2EB6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30" y="124463"/>
            <a:ext cx="3398195" cy="9860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26ADE-8812-4474-A38E-97DCE1309000}"/>
              </a:ext>
            </a:extLst>
          </p:cNvPr>
          <p:cNvSpPr txBox="1"/>
          <p:nvPr/>
        </p:nvSpPr>
        <p:spPr>
          <a:xfrm>
            <a:off x="1854680" y="593810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B024D-E7EB-4CF3-902B-AFD90DBF4A5A}"/>
              </a:ext>
            </a:extLst>
          </p:cNvPr>
          <p:cNvSpPr/>
          <p:nvPr/>
        </p:nvSpPr>
        <p:spPr>
          <a:xfrm>
            <a:off x="1854680" y="6277394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50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BDBB-D1B2-4120-B817-93D9D2FB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lowres-picturecabinet.com.s3-eu-west-1.amazonaws.com/43/main/13/924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50" y="1260937"/>
            <a:ext cx="5913377" cy="5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0569" y="2027864"/>
            <a:ext cx="26100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From Galileo’s Notebook –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Drawing’s of Jupiter’s satellites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Kernel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BFFD0-8B9B-421E-925A-B479618F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87" y="1852612"/>
            <a:ext cx="6219825" cy="315277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8180020" y="4594660"/>
            <a:ext cx="2875908" cy="1573384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Can be many kernels: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PowerShell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http://jupyter.readthedocs.io/en/latest/architecture/how_jupyter_ipython_work.html</a:t>
            </a:r>
            <a:endParaRPr lang="en-US" sz="1200" dirty="0"/>
          </a:p>
        </p:txBody>
      </p:sp>
      <p:sp>
        <p:nvSpPr>
          <p:cNvPr id="8" name="Line Callout 1 7"/>
          <p:cNvSpPr/>
          <p:nvPr/>
        </p:nvSpPr>
        <p:spPr>
          <a:xfrm>
            <a:off x="4148838" y="4018777"/>
            <a:ext cx="1329470" cy="715064"/>
          </a:xfrm>
          <a:prstGeom prst="borderCallout1">
            <a:avLst>
              <a:gd name="adj1" fmla="val 45899"/>
              <a:gd name="adj2" fmla="val 105985"/>
              <a:gd name="adj3" fmla="val 47654"/>
              <a:gd name="adj4" fmla="val 1512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410158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Flexible Notebook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855D-57E9-4247-B92F-F645E1CB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http://jupyter.readthedocs.io/en/latest/architecture/how_jupyter_ipython_work.html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472" y="2089265"/>
            <a:ext cx="6153150" cy="2895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537807" y="4986021"/>
            <a:ext cx="2875908" cy="1132808"/>
          </a:xfrm>
          <a:prstGeom prst="borderCallout1">
            <a:avLst>
              <a:gd name="adj1" fmla="val -5025"/>
              <a:gd name="adj2" fmla="val 11033"/>
              <a:gd name="adj3" fmla="val -24658"/>
              <a:gd name="adj4" fmla="val -2954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Formats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Script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901478" y="3049081"/>
            <a:ext cx="1287661" cy="301021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nbconvert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5711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1026" name="Picture 2" descr="Image result for jupyter notebook 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65" y="863487"/>
            <a:ext cx="7877175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ine Callout 1 2"/>
          <p:cNvSpPr/>
          <p:nvPr/>
        </p:nvSpPr>
        <p:spPr>
          <a:xfrm>
            <a:off x="9297749" y="169932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 Prompt called a cell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512741" y="391519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Rich visualizations rendered inline.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487116" y="919794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84122"/>
              <a:gd name="adj4" fmla="val -17546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Execute the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7090" y="3593085"/>
            <a:ext cx="27849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Code executes in real time.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Can go back, edit and re-run cells.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Like a cross between a command line and Excel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88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Starting Jupyter Notebook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7" y="1807138"/>
            <a:ext cx="2156018" cy="482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76" y="121380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the command shell.</a:t>
            </a:r>
          </a:p>
        </p:txBody>
      </p:sp>
    </p:spTree>
    <p:extLst>
      <p:ext uri="{BB962C8B-B14F-4D97-AF65-F5344CB8AC3E}">
        <p14:creationId xmlns:p14="http://schemas.microsoft.com/office/powerpoint/2010/main" val="1777266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037" y="1043873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Start the Jupyter Notebook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8" y="1974204"/>
            <a:ext cx="6276975" cy="23431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7914012" y="2217220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02" y="4944234"/>
            <a:ext cx="98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 The notebook starts pointing to the folder from where the notebook was started.</a:t>
            </a:r>
          </a:p>
        </p:txBody>
      </p:sp>
    </p:spTree>
    <p:extLst>
      <p:ext uri="{BB962C8B-B14F-4D97-AF65-F5344CB8AC3E}">
        <p14:creationId xmlns:p14="http://schemas.microsoft.com/office/powerpoint/2010/main" val="2423318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Jupyter Server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1286885"/>
            <a:ext cx="7902662" cy="44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DBDA-1E40-4EBF-B61B-1546A7FC3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2" y="893790"/>
            <a:ext cx="7810500" cy="5572125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658480" y="3673784"/>
            <a:ext cx="2824119" cy="1027687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New and the kernel, i.e. R</a:t>
            </a:r>
          </a:p>
        </p:txBody>
      </p:sp>
    </p:spTree>
    <p:extLst>
      <p:ext uri="{BB962C8B-B14F-4D97-AF65-F5344CB8AC3E}">
        <p14:creationId xmlns:p14="http://schemas.microsoft.com/office/powerpoint/2010/main" val="693809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19DC-0F4E-4BED-98DF-B8F6D700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11" y="835707"/>
            <a:ext cx="6952245" cy="5699876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545193" y="3382471"/>
            <a:ext cx="2791750" cy="1197621"/>
          </a:xfrm>
          <a:prstGeom prst="borderCallout1">
            <a:avLst>
              <a:gd name="adj1" fmla="val 18750"/>
              <a:gd name="adj2" fmla="val -8333"/>
              <a:gd name="adj3" fmla="val 3040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R code and press Shift + Enter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Click 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72" y="4233647"/>
            <a:ext cx="295275" cy="27622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9183115" y="1795083"/>
            <a:ext cx="2218563" cy="559699"/>
          </a:xfrm>
          <a:prstGeom prst="borderCallout1">
            <a:avLst>
              <a:gd name="adj1" fmla="val 18750"/>
              <a:gd name="adj2" fmla="val -8333"/>
              <a:gd name="adj3" fmla="val 34847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Running</a:t>
            </a:r>
          </a:p>
        </p:txBody>
      </p:sp>
    </p:spTree>
    <p:extLst>
      <p:ext uri="{BB962C8B-B14F-4D97-AF65-F5344CB8AC3E}">
        <p14:creationId xmlns:p14="http://schemas.microsoft.com/office/powerpoint/2010/main" val="2161879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Cell Toolbar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2233404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1881"/>
              <a:gd name="adj4" fmla="val 1063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Insert </a:t>
            </a:r>
            <a:r>
              <a:rPr lang="en-US" sz="1100" dirty="0"/>
              <a:t>Cell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57" y="2765369"/>
            <a:ext cx="6353517" cy="48762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63781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Cell(s) Up 1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840025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6881"/>
              <a:gd name="adj4" fmla="val 339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Run Code in Selected Cell(s)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24443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Set Cell Content Type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042232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9381"/>
              <a:gd name="adj4" fmla="val 712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Restart the Kernel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549711" y="1510515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Cut Cell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2480214" y="1517259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Notebook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4650227" y="1494331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1869"/>
              <a:gd name="adj4" fmla="val -1564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Copy Cell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875536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4369"/>
              <a:gd name="adj4" fmla="val -172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Stop Cell Execution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750744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6869"/>
              <a:gd name="adj4" fmla="val 631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 Down 1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3435611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3131"/>
              <a:gd name="adj4" fmla="val 120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Paste Cells Below</a:t>
            </a:r>
          </a:p>
        </p:txBody>
      </p:sp>
    </p:spTree>
    <p:extLst>
      <p:ext uri="{BB962C8B-B14F-4D97-AF65-F5344CB8AC3E}">
        <p14:creationId xmlns:p14="http://schemas.microsoft.com/office/powerpoint/2010/main" val="4720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1566"/>
            <a:ext cx="10690225" cy="466594"/>
          </a:xfrm>
        </p:spPr>
        <p:txBody>
          <a:bodyPr/>
          <a:lstStyle/>
          <a:p>
            <a:r>
              <a:rPr lang="en-US" sz="4400" dirty="0"/>
              <a:t>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34815"/>
            <a:ext cx="63145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1 – 9:00 – 10:00 AM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Jumpstart with Azure Data Science VM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Jupyter Notebooks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2 – 10:15 AM - Noon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R Programming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Predictive Modeling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D788F-1DC6-4E90-A41D-8FA8BF4DD889}"/>
              </a:ext>
            </a:extLst>
          </p:cNvPr>
          <p:cNvSpPr txBox="1"/>
          <p:nvPr/>
        </p:nvSpPr>
        <p:spPr>
          <a:xfrm>
            <a:off x="499714" y="957733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Morning:  9:00 AM – 12:00 PM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10E97-C96F-4113-83EC-C102C46D2669}"/>
              </a:ext>
            </a:extLst>
          </p:cNvPr>
          <p:cNvSpPr txBox="1"/>
          <p:nvPr/>
        </p:nvSpPr>
        <p:spPr>
          <a:xfrm>
            <a:off x="5202750" y="1649635"/>
            <a:ext cx="70050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4 – 12:30 – 1:45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Scaling Up with SQL Server/ML Server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5 – 2:00 – 3:00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Machine Learning On Spark with Azure Databricks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F48FD-52B1-4AE7-B0D5-05453E316AC0}"/>
              </a:ext>
            </a:extLst>
          </p:cNvPr>
          <p:cNvSpPr txBox="1"/>
          <p:nvPr/>
        </p:nvSpPr>
        <p:spPr>
          <a:xfrm>
            <a:off x="499714" y="5758575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Lunch:  Noon – 12:30 PM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D8FCE-B786-4223-8791-4459A0BAF199}"/>
              </a:ext>
            </a:extLst>
          </p:cNvPr>
          <p:cNvSpPr txBox="1"/>
          <p:nvPr/>
        </p:nvSpPr>
        <p:spPr>
          <a:xfrm>
            <a:off x="5632916" y="957733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Afternoon:  12:30 – 3:00 PM </a:t>
            </a:r>
          </a:p>
        </p:txBody>
      </p:sp>
    </p:spTree>
    <p:extLst>
      <p:ext uri="{BB962C8B-B14F-4D97-AF65-F5344CB8AC3E}">
        <p14:creationId xmlns:p14="http://schemas.microsoft.com/office/powerpoint/2010/main" val="1231474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Exploring Jupyter…</a:t>
            </a:r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68" y="1666959"/>
            <a:ext cx="8143364" cy="45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45258" y="1666959"/>
            <a:ext cx="20970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New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Sample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Widgets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617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Use R and Python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7123-A196-4C71-915A-071BF44C6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8" y="812871"/>
            <a:ext cx="7922103" cy="593704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6148598" y="411344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90428"/>
              <a:gd name="adj4" fmla="val -304394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Loads R Python Extension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244353" y="14862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79478"/>
              <a:gd name="adj4" fmla="val -23590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%R to run  R code in the cell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9028015" y="1470051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39396"/>
              <a:gd name="adj4" fmla="val -41970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language is Python 3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6487115" y="4213252"/>
            <a:ext cx="2155179" cy="1240780"/>
          </a:xfrm>
          <a:prstGeom prst="borderCallout1">
            <a:avLst>
              <a:gd name="adj1" fmla="val 18750"/>
              <a:gd name="adj2" fmla="val -8333"/>
              <a:gd name="adj3" fmla="val -70142"/>
              <a:gd name="adj4" fmla="val -18808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%%R defines data to be passed between R and Python:</a:t>
            </a:r>
          </a:p>
          <a:p>
            <a:r>
              <a:rPr lang="en-US" sz="1400" dirty="0"/>
              <a:t>-i = Python to R</a:t>
            </a:r>
          </a:p>
          <a:p>
            <a:r>
              <a:rPr lang="en-US" sz="1400" dirty="0"/>
              <a:t>-o = R to Python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8121706" y="2513925"/>
            <a:ext cx="1564460" cy="925190"/>
          </a:xfrm>
          <a:prstGeom prst="borderCallout1">
            <a:avLst>
              <a:gd name="adj1" fmla="val 18750"/>
              <a:gd name="adj2" fmla="val -8333"/>
              <a:gd name="adj3" fmla="val 99146"/>
              <a:gd name="adj4" fmla="val -12019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ggplot call passing data frame, </a:t>
            </a:r>
            <a:r>
              <a:rPr lang="en-US" sz="1400" dirty="0" err="1"/>
              <a:t>df</a:t>
            </a:r>
            <a:r>
              <a:rPr lang="en-US" sz="1400" dirty="0"/>
              <a:t>, from Python</a:t>
            </a:r>
          </a:p>
        </p:txBody>
      </p:sp>
    </p:spTree>
    <p:extLst>
      <p:ext uri="{BB962C8B-B14F-4D97-AF65-F5344CB8AC3E}">
        <p14:creationId xmlns:p14="http://schemas.microsoft.com/office/powerpoint/2010/main" val="3809914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Accessing Spark with </a:t>
            </a:r>
            <a:r>
              <a:rPr lang="en-US" sz="2800" dirty="0" err="1">
                <a:solidFill>
                  <a:schemeClr val="bg1"/>
                </a:solidFill>
              </a:rPr>
              <a:t>pyspark</a:t>
            </a:r>
            <a:r>
              <a:rPr lang="en-US" sz="2800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B0C54-1AAD-4A53-8CEE-91930532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6" y="741994"/>
            <a:ext cx="8140588" cy="6014211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9710442" y="138373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</a:t>
            </a:r>
            <a:r>
              <a:rPr lang="en-US" sz="1400" dirty="0" err="1"/>
              <a:t>pyspark</a:t>
            </a:r>
            <a:r>
              <a:rPr lang="en-US" sz="1400" dirty="0"/>
              <a:t> module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9668633" y="213494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Spark context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9692909" y="324355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Point context to HDFS file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9757646" y="4093220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513"/>
              <a:gd name="adj4" fmla="val -11227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 the data in Spark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9692909" y="527465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28829"/>
              <a:gd name="adj4" fmla="val -10439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Sample the data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784456" y="229678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40237"/>
              <a:gd name="adj4" fmla="val -94091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Resilient Distributed Dataset</a:t>
            </a:r>
          </a:p>
        </p:txBody>
      </p:sp>
      <p:sp>
        <p:nvSpPr>
          <p:cNvPr id="11" name="Line Callout 1 3">
            <a:extLst>
              <a:ext uri="{FF2B5EF4-FFF2-40B4-BE49-F238E27FC236}">
                <a16:creationId xmlns:a16="http://schemas.microsoft.com/office/drawing/2014/main" id="{BFE775AB-C33D-47CC-8B9A-4984D2EE6EDC}"/>
              </a:ext>
            </a:extLst>
          </p:cNvPr>
          <p:cNvSpPr/>
          <p:nvPr/>
        </p:nvSpPr>
        <p:spPr>
          <a:xfrm>
            <a:off x="6452048" y="704493"/>
            <a:ext cx="2200246" cy="612648"/>
          </a:xfrm>
          <a:prstGeom prst="borderCallout1">
            <a:avLst>
              <a:gd name="adj1" fmla="val 18750"/>
              <a:gd name="adj2" fmla="val -8333"/>
              <a:gd name="adj3" fmla="val 134904"/>
              <a:gd name="adj4" fmla="val -12462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mllib</a:t>
            </a:r>
            <a:r>
              <a:rPr lang="en-US" sz="1400" dirty="0"/>
              <a:t> is the Spark Machine Learning </a:t>
            </a:r>
            <a:r>
              <a:rPr lang="en-US" sz="1400" dirty="0" err="1"/>
              <a:t>Librry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9084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Presentations from Jupyter</a:t>
            </a:r>
            <a:r>
              <a:rPr lang="en-US" sz="2800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DF2B3-6611-497A-9459-3C229465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" y="817297"/>
            <a:ext cx="9144140" cy="5737968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389295" y="2241493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38534"/>
              <a:gd name="adj4" fmla="val -105606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Switch to Slideshow Mode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10275537" y="221586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4299"/>
              <a:gd name="adj4" fmla="val -66818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Slides</a:t>
            </a:r>
          </a:p>
        </p:txBody>
      </p:sp>
    </p:spTree>
    <p:extLst>
      <p:ext uri="{BB962C8B-B14F-4D97-AF65-F5344CB8AC3E}">
        <p14:creationId xmlns:p14="http://schemas.microsoft.com/office/powerpoint/2010/main" val="2600968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Renders Notebooks Automatically…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96" y="966329"/>
            <a:ext cx="7251261" cy="5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9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Advanced Data Science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3442-2D76-4D2C-8ADF-DCBA3FBB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2" y="2231042"/>
            <a:ext cx="2657475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99" y="2257678"/>
            <a:ext cx="2639925" cy="2678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726" y="2240481"/>
            <a:ext cx="2514136" cy="2695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63" y="2231126"/>
            <a:ext cx="2410592" cy="27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5E97-F7F2-47B4-8A0B-F93E0857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4" y="1359884"/>
            <a:ext cx="10896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5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428-C18F-4276-9DC4-55527B06C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01" y="1292660"/>
            <a:ext cx="10659485" cy="52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3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89755" y="138603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31" y="977901"/>
            <a:ext cx="7356282" cy="5548824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174969" y="37214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33174"/>
              <a:gd name="adj4" fmla="val -127525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Expand/</a:t>
            </a:r>
          </a:p>
          <a:p>
            <a:pPr algn="ctr"/>
            <a:r>
              <a:rPr lang="en-US" sz="1400" dirty="0"/>
              <a:t>Collapse Control</a:t>
            </a:r>
          </a:p>
        </p:txBody>
      </p:sp>
    </p:spTree>
    <p:extLst>
      <p:ext uri="{BB962C8B-B14F-4D97-AF65-F5344CB8AC3E}">
        <p14:creationId xmlns:p14="http://schemas.microsoft.com/office/powerpoint/2010/main" val="899307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13" y="1067925"/>
            <a:ext cx="6905542" cy="5601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5413" y="1974574"/>
            <a:ext cx="2681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Support to maintain notebooks.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with others.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supports R, Python 2 and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2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6A3F72-3DA6-4CD4-AE89-2D0EA371BB35}"/>
              </a:ext>
            </a:extLst>
          </p:cNvPr>
          <p:cNvSpPr/>
          <p:nvPr/>
        </p:nvSpPr>
        <p:spPr>
          <a:xfrm>
            <a:off x="0" y="0"/>
            <a:ext cx="4634682" cy="68579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7771104-44C0-489B-A562-E1DB3372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19757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0333" y="1593761"/>
            <a:ext cx="3338513" cy="330835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600" dirty="0">
                <a:solidFill>
                  <a:srgbClr val="FFFF00"/>
                </a:solidFill>
              </a:rPr>
              <a:t>Time to Find Your Inner Child!</a:t>
            </a:r>
          </a:p>
        </p:txBody>
      </p:sp>
    </p:spTree>
    <p:extLst>
      <p:ext uri="{BB962C8B-B14F-4D97-AF65-F5344CB8AC3E}">
        <p14:creationId xmlns:p14="http://schemas.microsoft.com/office/powerpoint/2010/main" val="2097496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How to get Jupyter Notebook…</a:t>
            </a:r>
          </a:p>
        </p:txBody>
      </p:sp>
    </p:spTree>
    <p:extLst>
      <p:ext uri="{BB962C8B-B14F-4D97-AF65-F5344CB8AC3E}">
        <p14:creationId xmlns:p14="http://schemas.microsoft.com/office/powerpoint/2010/main" val="2424137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485" y="1035781"/>
            <a:ext cx="92544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Python – Jupyter is a Python application.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Recommend the Anaconda distribution which has many useful packages.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Choose 32 or 64 Bit as appropriate.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Either Python 2.x or Python 3.x will work.  Python 3 </a:t>
            </a:r>
            <a:r>
              <a:rPr lang="en-US" dirty="0"/>
              <a:t>is the new standard.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957" y="3463391"/>
            <a:ext cx="739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R if you do not have it installed.  An R IDE is not required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979" y="28721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https://www.continuum.io/downloads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2298" y="3922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4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65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105" y="1513212"/>
            <a:ext cx="7540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Install the R Kernel with Extensions, i.e. popular R packages.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4" y="2168413"/>
            <a:ext cx="9213592" cy="3439368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108220" y="1788341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875655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Jupyter Notebook – Wrapping 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70679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Source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Written in Python – originally called </a:t>
            </a:r>
            <a:r>
              <a:rPr lang="en-US" dirty="0" err="1">
                <a:solidFill>
                  <a:schemeClr val="bg1"/>
                </a:solidFill>
              </a:rPr>
              <a:t>IPython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Real time execution and rendering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languages supported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Spark API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Sharing many ways, i.e. file system, GitHub, JupyterHub,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Built-in Viewer Support in GitHub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845" y="1115736"/>
            <a:ext cx="2035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203779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Script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F2467-C9FB-467B-A44B-F761B90C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46" y="1783198"/>
            <a:ext cx="2619375" cy="4619625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7440391" y="1880804"/>
            <a:ext cx="2419601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6474"/>
              <a:gd name="adj6" fmla="val -523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Standard R Script</a:t>
            </a:r>
          </a:p>
        </p:txBody>
      </p:sp>
      <p:sp>
        <p:nvSpPr>
          <p:cNvPr id="7" name="Line Callout 2 7">
            <a:extLst>
              <a:ext uri="{FF2B5EF4-FFF2-40B4-BE49-F238E27FC236}">
                <a16:creationId xmlns:a16="http://schemas.microsoft.com/office/drawing/2014/main" id="{D86415B1-738F-457A-8D52-AFC9D52B83D6}"/>
              </a:ext>
            </a:extLst>
          </p:cNvPr>
          <p:cNvSpPr/>
          <p:nvPr/>
        </p:nvSpPr>
        <p:spPr>
          <a:xfrm>
            <a:off x="7440391" y="2777707"/>
            <a:ext cx="407587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557"/>
              <a:gd name="adj6" fmla="val -4738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 and Output in One Document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809CCD3B-CDD9-4B5A-831A-2E42E7428E22}"/>
              </a:ext>
            </a:extLst>
          </p:cNvPr>
          <p:cNvSpPr/>
          <p:nvPr/>
        </p:nvSpPr>
        <p:spPr>
          <a:xfrm>
            <a:off x="7440391" y="3596307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Publishing</a:t>
            </a:r>
          </a:p>
        </p:txBody>
      </p:sp>
      <p:sp>
        <p:nvSpPr>
          <p:cNvPr id="10" name="Line Callout 2 7">
            <a:extLst>
              <a:ext uri="{FF2B5EF4-FFF2-40B4-BE49-F238E27FC236}">
                <a16:creationId xmlns:a16="http://schemas.microsoft.com/office/drawing/2014/main" id="{BE64F755-24B4-4B40-9EDC-EBFB2DDF8FB9}"/>
              </a:ext>
            </a:extLst>
          </p:cNvPr>
          <p:cNvSpPr/>
          <p:nvPr/>
        </p:nvSpPr>
        <p:spPr>
          <a:xfrm>
            <a:off x="7440391" y="4369957"/>
            <a:ext cx="2919933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9287"/>
              <a:gd name="adj6" fmla="val -5586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R Application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D32EDD-539D-44E3-AB3D-6FD9D789A3C2}"/>
              </a:ext>
            </a:extLst>
          </p:cNvPr>
          <p:cNvSpPr/>
          <p:nvPr/>
        </p:nvSpPr>
        <p:spPr>
          <a:xfrm>
            <a:off x="6521678" y="4818111"/>
            <a:ext cx="612475" cy="11440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2 7">
            <a:extLst>
              <a:ext uri="{FF2B5EF4-FFF2-40B4-BE49-F238E27FC236}">
                <a16:creationId xmlns:a16="http://schemas.microsoft.com/office/drawing/2014/main" id="{3F99E934-EB26-4898-B110-AB413B040E73}"/>
              </a:ext>
            </a:extLst>
          </p:cNvPr>
          <p:cNvSpPr/>
          <p:nvPr/>
        </p:nvSpPr>
        <p:spPr>
          <a:xfrm>
            <a:off x="7440391" y="5149506"/>
            <a:ext cx="1913518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Publishing</a:t>
            </a:r>
          </a:p>
        </p:txBody>
      </p:sp>
    </p:spTree>
    <p:extLst>
      <p:ext uri="{BB962C8B-B14F-4D97-AF65-F5344CB8AC3E}">
        <p14:creationId xmlns:p14="http://schemas.microsoft.com/office/powerpoint/2010/main" val="3009783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Install Packages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11CB3D5-0559-44B1-8066-9576C2DF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9" y="1815861"/>
            <a:ext cx="4246815" cy="3810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EADB4-7E67-4A2B-A262-B214CAFD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66" y="1759790"/>
            <a:ext cx="3547024" cy="4351338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9434276" y="2508211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068"/>
              <a:gd name="adj6" fmla="val -4787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Auto-Search</a:t>
            </a:r>
          </a:p>
        </p:txBody>
      </p:sp>
    </p:spTree>
    <p:extLst>
      <p:ext uri="{BB962C8B-B14F-4D97-AF65-F5344CB8AC3E}">
        <p14:creationId xmlns:p14="http://schemas.microsoft.com/office/powerpoint/2010/main" val="3701862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4" y="1754037"/>
            <a:ext cx="4133167" cy="35052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RStudio Features: Options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22A72-7EE5-4401-9E7C-3027FFE2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87" y="1554192"/>
            <a:ext cx="4284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0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1:  Jupyter Notebooks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15F51-925D-45A4-8403-FDE0F3282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84" y="2069580"/>
            <a:ext cx="3169485" cy="31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4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2: R Programming Primer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18966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Matrixes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70711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What is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 is an open source language for Data Science.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9939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The Azure Data Science Virtual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F036B-D502-4FAF-8A4B-93C359FF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7" y="1236430"/>
            <a:ext cx="3190608" cy="15953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16651-2003-4AD8-BA05-08BCAF6E0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718" y="3210502"/>
            <a:ext cx="1784762" cy="178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4E794-5CF4-4154-8610-5622235B1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272" y="3304144"/>
            <a:ext cx="1810811" cy="169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16587F-ACA0-4B23-B6F1-CD5F865A7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19123"/>
            <a:ext cx="2019795" cy="2019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B8CE0-4DC7-47A6-ACC9-5ECAEE064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01" y="1900078"/>
            <a:ext cx="2707844" cy="1310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20E75F-BE90-4775-8671-2193CF74D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4203" y="3471061"/>
            <a:ext cx="1523043" cy="11803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368039-44AB-47FB-8888-60C698B432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050" y="5319563"/>
            <a:ext cx="2458727" cy="1295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F0B56F-E870-4204-9A70-906BB4EE80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958" y="2019238"/>
            <a:ext cx="3943399" cy="2464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782588-BB2B-4E86-AE6A-0A9839A81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621" y="2332969"/>
            <a:ext cx="970723" cy="7523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7A17F1-BDAB-4A15-9F1E-C51C66499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3995" y="5482613"/>
            <a:ext cx="2264010" cy="1132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29EF05-DC74-4F1D-87E3-66D5DFAD4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3329" y="5463120"/>
            <a:ext cx="1535331" cy="11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mage result for data analysis">
            <a:extLst>
              <a:ext uri="{FF2B5EF4-FFF2-40B4-BE49-F238E27FC236}">
                <a16:creationId xmlns:a16="http://schemas.microsoft.com/office/drawing/2014/main" id="{8D16B772-FE64-470F-8443-D1432AB2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4122775"/>
            <a:ext cx="3970790" cy="26215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2C6FBD3-04E3-4501-B864-521B0853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1199702"/>
            <a:ext cx="3970790" cy="26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tatistics">
            <a:extLst>
              <a:ext uri="{FF2B5EF4-FFF2-40B4-BE49-F238E27FC236}">
                <a16:creationId xmlns:a16="http://schemas.microsoft.com/office/drawing/2014/main" id="{F108DFAD-50FE-4E87-96FF-A76BA435D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74" y="1199828"/>
            <a:ext cx="4108182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When to Use R?</a:t>
            </a:r>
          </a:p>
        </p:txBody>
      </p:sp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8" y="4122774"/>
            <a:ext cx="4082128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11440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400725" y="6395464"/>
            <a:ext cx="105028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140193" y="3451961"/>
            <a:ext cx="154561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224013" y="6366544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81097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B758D141-B11D-400F-BF82-1C7A4573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3781376"/>
            <a:ext cx="4688341" cy="27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haring">
            <a:extLst>
              <a:ext uri="{FF2B5EF4-FFF2-40B4-BE49-F238E27FC236}">
                <a16:creationId xmlns:a16="http://schemas.microsoft.com/office/drawing/2014/main" id="{6B6A6025-EBE2-4B80-98EF-80CCF24D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91" y="3837218"/>
            <a:ext cx="3963280" cy="26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Use 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909631" y="6125478"/>
            <a:ext cx="96853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759442" y="6134876"/>
            <a:ext cx="101021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A20BF8C-640C-4AFE-8AD5-117A4B07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976712"/>
            <a:ext cx="4688341" cy="27033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6" name="Picture 8" descr="Image result for free price">
            <a:extLst>
              <a:ext uri="{FF2B5EF4-FFF2-40B4-BE49-F238E27FC236}">
                <a16:creationId xmlns:a16="http://schemas.microsoft.com/office/drawing/2014/main" id="{1FC84964-5B34-4D47-94BD-79313EFD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62" y="896118"/>
            <a:ext cx="4090308" cy="26890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86309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Syntax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62240-8DE7-47DA-B0C0-D55419A2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72" y="2089241"/>
            <a:ext cx="7724775" cy="3943350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746A6536-D174-4872-B965-11372CA03A38}"/>
              </a:ext>
            </a:extLst>
          </p:cNvPr>
          <p:cNvSpPr/>
          <p:nvPr/>
        </p:nvSpPr>
        <p:spPr>
          <a:xfrm>
            <a:off x="5865591" y="2268734"/>
            <a:ext cx="5757449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222"/>
              <a:gd name="adj6" fmla="val -3156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Case Sensitive – a is a different variable from A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DB8853-EE1C-4890-85E1-855986B35230}"/>
              </a:ext>
            </a:extLst>
          </p:cNvPr>
          <p:cNvSpPr/>
          <p:nvPr/>
        </p:nvSpPr>
        <p:spPr>
          <a:xfrm>
            <a:off x="5865591" y="3485182"/>
            <a:ext cx="373629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104"/>
              <a:gd name="adj6" fmla="val -4144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Statements are function calls.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2794FB7-61F5-4BB8-AA37-0A384F96715B}"/>
              </a:ext>
            </a:extLst>
          </p:cNvPr>
          <p:cNvSpPr/>
          <p:nvPr/>
        </p:nvSpPr>
        <p:spPr>
          <a:xfrm>
            <a:off x="6225318" y="5052574"/>
            <a:ext cx="3376565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425"/>
              <a:gd name="adj6" fmla="val -10573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Braces mark blocks of code.</a:t>
            </a:r>
          </a:p>
        </p:txBody>
      </p:sp>
    </p:spTree>
    <p:extLst>
      <p:ext uri="{BB962C8B-B14F-4D97-AF65-F5344CB8AC3E}">
        <p14:creationId xmlns:p14="http://schemas.microsoft.com/office/powerpoint/2010/main" val="1930824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Processing is Vector Based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1" y="2057400"/>
            <a:ext cx="115062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Most Programming Languages work on a single data element at a time called a scalar value, i.e. X = 5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 Inherently works on sets of data called vectors, i.e. X = 1,3,4,5.  This makes R ideally suited for statistics.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Set of Numbers Is Processed with No Need to Iterate.</a:t>
            </a:r>
          </a:p>
        </p:txBody>
      </p:sp>
    </p:spTree>
    <p:extLst>
      <p:ext uri="{BB962C8B-B14F-4D97-AF65-F5344CB8AC3E}">
        <p14:creationId xmlns:p14="http://schemas.microsoft.com/office/powerpoint/2010/main" val="3055738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97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Integer – values 1,2,4,5,-4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Numeric – values such as 1.2, -2.6, 33.234, 55.88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Character – values such as “a”, “b”, “Harry”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Logical – values TRUE, FALSE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Raw – values such as 28, 6f, 6e for binary storage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Complex – values such as 5 + 2i where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is imaginary units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16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10419"/>
            <a:ext cx="11506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class() function returns a vector’s data type.</a:t>
            </a:r>
          </a:p>
          <a:p>
            <a:pPr eaLnBrk="1" hangingPunct="1">
              <a:spcBef>
                <a:spcPts val="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is. series of functions test for the specific data type.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is.integer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is.numeric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is.character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is.logical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is.raw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is.complex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9013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Categorical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447800"/>
            <a:ext cx="1150620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Sometimes statistical calculations need to be grouped by a category.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Examples include:</a:t>
            </a:r>
          </a:p>
          <a:p>
            <a:pPr marL="800100" lvl="1" indent="-34290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Average Sales by Payment Type</a:t>
            </a:r>
          </a:p>
          <a:p>
            <a:pPr marL="800100" lvl="1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by State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Statistical calculations only deal with numbers.  Descriptive, non numeric values, must be assigned a number to group them together for analysis. </a:t>
            </a:r>
          </a:p>
        </p:txBody>
      </p:sp>
    </p:spTree>
    <p:extLst>
      <p:ext uri="{BB962C8B-B14F-4D97-AF65-F5344CB8AC3E}">
        <p14:creationId xmlns:p14="http://schemas.microsoft.com/office/powerpoint/2010/main" val="4224842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Factor = Categorical Variable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613293"/>
            <a:ext cx="115062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 R, categorical variables are called Factors.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example of how a factor works is below.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76600"/>
            <a:ext cx="3429000" cy="2637692"/>
          </a:xfrm>
          <a:prstGeom prst="rect">
            <a:avLst/>
          </a:prstGeom>
        </p:spPr>
      </p:pic>
      <p:sp>
        <p:nvSpPr>
          <p:cNvPr id="7" name="Callout: Line 6"/>
          <p:cNvSpPr/>
          <p:nvPr/>
        </p:nvSpPr>
        <p:spPr>
          <a:xfrm>
            <a:off x="7924799" y="3737086"/>
            <a:ext cx="3065253" cy="507110"/>
          </a:xfrm>
          <a:prstGeom prst="borderCallout1">
            <a:avLst>
              <a:gd name="adj1" fmla="val 18750"/>
              <a:gd name="adj2" fmla="val -8333"/>
              <a:gd name="adj3" fmla="val 30436"/>
              <a:gd name="adj4" fmla="val -4280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Used In Calculations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539151" y="3650822"/>
            <a:ext cx="2286282" cy="507110"/>
          </a:xfrm>
          <a:prstGeom prst="borderCallout1">
            <a:avLst>
              <a:gd name="adj1" fmla="val 51778"/>
              <a:gd name="adj2" fmla="val 147174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Displayed</a:t>
            </a:r>
          </a:p>
        </p:txBody>
      </p:sp>
    </p:spTree>
    <p:extLst>
      <p:ext uri="{BB962C8B-B14F-4D97-AF65-F5344CB8AC3E}">
        <p14:creationId xmlns:p14="http://schemas.microsoft.com/office/powerpoint/2010/main" val="2215745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84" y="1756817"/>
            <a:ext cx="5523809" cy="34380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Factors in Use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895647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Factors are used for grouping data as shown below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5993921"/>
            <a:ext cx="9067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boxplot(</a:t>
            </a:r>
            <a:r>
              <a:rPr lang="en-US" sz="1600" dirty="0" err="1">
                <a:solidFill>
                  <a:schemeClr val="bg1"/>
                </a:solidFill>
              </a:rPr>
              <a:t>iris$Sepal.Length</a:t>
            </a:r>
            <a:r>
              <a:rPr lang="en-US" sz="1600" dirty="0">
                <a:solidFill>
                  <a:schemeClr val="bg1"/>
                </a:solidFill>
              </a:rPr>
              <a:t> ~ </a:t>
            </a:r>
            <a:r>
              <a:rPr lang="en-US" sz="1600" dirty="0" err="1">
                <a:solidFill>
                  <a:schemeClr val="bg1"/>
                </a:solidFill>
              </a:rPr>
              <a:t>iris$Species</a:t>
            </a:r>
            <a:r>
              <a:rPr lang="en-US" sz="1600" dirty="0">
                <a:solidFill>
                  <a:schemeClr val="bg1"/>
                </a:solidFill>
              </a:rPr>
              <a:t>, col = c("red", "</a:t>
            </a:r>
            <a:r>
              <a:rPr lang="en-US" sz="1600" dirty="0" err="1">
                <a:solidFill>
                  <a:schemeClr val="bg1"/>
                </a:solidFill>
              </a:rPr>
              <a:t>darkgreen</a:t>
            </a:r>
            <a:r>
              <a:rPr lang="en-US" sz="1600" dirty="0">
                <a:solidFill>
                  <a:schemeClr val="bg1"/>
                </a:solidFill>
              </a:rPr>
              <a:t>", "</a:t>
            </a:r>
            <a:r>
              <a:rPr lang="en-US" sz="1600" dirty="0" err="1">
                <a:solidFill>
                  <a:schemeClr val="bg1"/>
                </a:solidFill>
              </a:rPr>
              <a:t>lightblue</a:t>
            </a:r>
            <a:r>
              <a:rPr lang="en-US" sz="1600" dirty="0">
                <a:solidFill>
                  <a:schemeClr val="bg1"/>
                </a:solidFill>
              </a:rPr>
              <a:t>"))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1664898" y="5415778"/>
            <a:ext cx="2287438" cy="526853"/>
          </a:xfrm>
          <a:prstGeom prst="borderCallout1">
            <a:avLst>
              <a:gd name="adj1" fmla="val 167343"/>
              <a:gd name="adj2" fmla="val 131261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measure to plot</a:t>
            </a:r>
          </a:p>
        </p:txBody>
      </p:sp>
      <p:sp>
        <p:nvSpPr>
          <p:cNvPr id="7" name="Callout: Line 6"/>
          <p:cNvSpPr/>
          <p:nvPr/>
        </p:nvSpPr>
        <p:spPr>
          <a:xfrm>
            <a:off x="7305135" y="541577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151113"/>
              <a:gd name="adj4" fmla="val -1993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group the measure</a:t>
            </a:r>
          </a:p>
        </p:txBody>
      </p:sp>
    </p:spTree>
    <p:extLst>
      <p:ext uri="{BB962C8B-B14F-4D97-AF65-F5344CB8AC3E}">
        <p14:creationId xmlns:p14="http://schemas.microsoft.com/office/powerpoint/2010/main" val="823535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Matrix?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7227" y="2204049"/>
            <a:ext cx="115062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Matrix is a two 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It consists of columns are rows.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 matrix must be the same data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042993"/>
            <a:ext cx="2895600" cy="2895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729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Creating a Data Science Virtual Machine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1180166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Matrix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matrix function to create a matrix…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10006584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60" y="5486400"/>
            <a:ext cx="2505075" cy="390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304800" y="49530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only returns 1 column with one row per value…</a:t>
            </a:r>
          </a:p>
        </p:txBody>
      </p:sp>
    </p:spTree>
    <p:extLst>
      <p:ext uri="{BB962C8B-B14F-4D97-AF65-F5344CB8AC3E}">
        <p14:creationId xmlns:p14="http://schemas.microsoft.com/office/powerpoint/2010/main" val="1377290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46726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Matrix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20110"/>
            <a:ext cx="27336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86861"/>
            <a:ext cx="30480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01" y="5006890"/>
            <a:ext cx="2085975" cy="619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matrix</a:t>
            </a:r>
          </a:p>
        </p:txBody>
      </p:sp>
    </p:spTree>
    <p:extLst>
      <p:ext uri="{BB962C8B-B14F-4D97-AF65-F5344CB8AC3E}">
        <p14:creationId xmlns:p14="http://schemas.microsoft.com/office/powerpoint/2010/main" val="2328550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an Array?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715" y="1961031"/>
            <a:ext cx="80010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Array is a multidimensional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Usually has three or more dimensions.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an array must be the same data type.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20724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40" y="22248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23772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25296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578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an Array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array function to create an array…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6" y="2364432"/>
            <a:ext cx="647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6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Array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is.array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an array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array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" y="1927441"/>
            <a:ext cx="3686175" cy="69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47808"/>
            <a:ext cx="300990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3" y="4931139"/>
            <a:ext cx="31051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1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Accessing Array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05000"/>
            <a:ext cx="7848600" cy="2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93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a List?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81000" y="1719590"/>
            <a:ext cx="5943600" cy="32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vector of objects.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object can be practically anything, i.e. a vector, matrix, array, another list.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Lists can be nested, i.e. can contain a lists which contains lists.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Are the basis for object orientated programming in R.</a:t>
            </a:r>
          </a:p>
        </p:txBody>
      </p:sp>
      <p:sp>
        <p:nvSpPr>
          <p:cNvPr id="2" name="Rectangle 1"/>
          <p:cNvSpPr/>
          <p:nvPr/>
        </p:nvSpPr>
        <p:spPr>
          <a:xfrm>
            <a:off x="7848600" y="4616077"/>
            <a:ext cx="2896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http://admin.utep.edu/Default.aspx?tabid=74353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96583"/>
            <a:ext cx="477981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List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the list function to create a list…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3" y="2522240"/>
            <a:ext cx="838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92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Programming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154282-0AC8-4377-A947-EB17ED7A40F9}"/>
              </a:ext>
            </a:extLst>
          </p:cNvPr>
          <p:cNvSpPr txBox="1">
            <a:spLocks/>
          </p:cNvSpPr>
          <p:nvPr/>
        </p:nvSpPr>
        <p:spPr>
          <a:xfrm>
            <a:off x="4912502" y="2829639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F2932-B79C-4F51-8C2B-E3DD3D3F0FA5}"/>
              </a:ext>
            </a:extLst>
          </p:cNvPr>
          <p:cNvSpPr txBox="1"/>
          <p:nvPr/>
        </p:nvSpPr>
        <p:spPr>
          <a:xfrm>
            <a:off x="3857903" y="3804791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Exploration Notebook – Part 1</a:t>
            </a:r>
          </a:p>
        </p:txBody>
      </p:sp>
    </p:spTree>
    <p:extLst>
      <p:ext uri="{BB962C8B-B14F-4D97-AF65-F5344CB8AC3E}">
        <p14:creationId xmlns:p14="http://schemas.microsoft.com/office/powerpoint/2010/main" val="2274088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A07F9-615E-49FD-A147-2B6690F60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19" y="1767840"/>
            <a:ext cx="3854515" cy="350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FB884C-E6FD-4F04-B3E9-85D34C8AD6E6}"/>
              </a:ext>
            </a:extLst>
          </p:cNvPr>
          <p:cNvSpPr/>
          <p:nvPr/>
        </p:nvSpPr>
        <p:spPr>
          <a:xfrm rot="20087928">
            <a:off x="4691055" y="2988858"/>
            <a:ext cx="1879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3730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89FA6-71E3-411F-9A8C-DCFA51D1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495425"/>
            <a:ext cx="2400300" cy="234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EF3FF-86D3-49C1-814A-9A2597B0E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597" y="1547812"/>
            <a:ext cx="8086725" cy="37623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7D56389-B8F5-41EC-8222-C68B7E3BFEA1}"/>
              </a:ext>
            </a:extLst>
          </p:cNvPr>
          <p:cNvSpPr/>
          <p:nvPr/>
        </p:nvSpPr>
        <p:spPr>
          <a:xfrm>
            <a:off x="8747759" y="1639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typing what you need…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DADBD10F-86D4-47B9-8AC3-BC1713748936}"/>
              </a:ext>
            </a:extLst>
          </p:cNvPr>
          <p:cNvSpPr/>
          <p:nvPr/>
        </p:nvSpPr>
        <p:spPr>
          <a:xfrm>
            <a:off x="313000" y="4976600"/>
            <a:ext cx="2449328" cy="771949"/>
          </a:xfrm>
          <a:prstGeom prst="borderCallout1">
            <a:avLst>
              <a:gd name="adj1" fmla="val -13657"/>
              <a:gd name="adj2" fmla="val 26534"/>
              <a:gd name="adj3" fmla="val -325555"/>
              <a:gd name="adj4" fmla="val 2868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 a resource</a:t>
            </a:r>
          </a:p>
        </p:txBody>
      </p:sp>
    </p:spTree>
    <p:extLst>
      <p:ext uri="{BB962C8B-B14F-4D97-AF65-F5344CB8AC3E}">
        <p14:creationId xmlns:p14="http://schemas.microsoft.com/office/powerpoint/2010/main" val="1899390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63136-E115-4E6F-A408-46A5AE9C6F03}"/>
              </a:ext>
            </a:extLst>
          </p:cNvPr>
          <p:cNvSpPr txBox="1"/>
          <p:nvPr/>
        </p:nvSpPr>
        <p:spPr bwMode="auto">
          <a:xfrm>
            <a:off x="143312" y="1254760"/>
            <a:ext cx="9346128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In Memory Table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List Object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 and Implicit Data Frame Creation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Like a Matrix That Supports Different Data Types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Many Functions Support Data Frame Parameters</a:t>
            </a:r>
          </a:p>
        </p:txBody>
      </p:sp>
    </p:spTree>
    <p:extLst>
      <p:ext uri="{BB962C8B-B14F-4D97-AF65-F5344CB8AC3E}">
        <p14:creationId xmlns:p14="http://schemas.microsoft.com/office/powerpoint/2010/main" val="29943470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Data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C20F-EE07-4DB2-9608-16E8C7FD2312}"/>
              </a:ext>
            </a:extLst>
          </p:cNvPr>
          <p:cNvSpPr txBox="1"/>
          <p:nvPr/>
        </p:nvSpPr>
        <p:spPr bwMode="auto">
          <a:xfrm>
            <a:off x="143312" y="1905000"/>
            <a:ext cx="10905550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Explicitly using the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data.frame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Implicitly when data is loaded by a function such as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read.csv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339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BA7B-6274-40CD-ABF2-A5837B4A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59" y="2223009"/>
            <a:ext cx="91249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07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75AC-2375-467C-A319-36674C27330D}"/>
              </a:ext>
            </a:extLst>
          </p:cNvPr>
          <p:cNvSpPr txBox="1"/>
          <p:nvPr/>
        </p:nvSpPr>
        <p:spPr>
          <a:xfrm>
            <a:off x="569344" y="1433123"/>
            <a:ext cx="94981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a Block of Code That Can Be Called By Name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Repetition of Code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Called Any Number of Time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Can Be Passed to the Function as Parameters</a:t>
            </a:r>
          </a:p>
        </p:txBody>
      </p:sp>
    </p:spTree>
    <p:extLst>
      <p:ext uri="{BB962C8B-B14F-4D97-AF65-F5344CB8AC3E}">
        <p14:creationId xmlns:p14="http://schemas.microsoft.com/office/powerpoint/2010/main" val="25907032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863AA-E906-4DA7-AB62-80582592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26" y="2262197"/>
            <a:ext cx="5676900" cy="30194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7213695" y="1376321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178257"/>
              <a:gd name="adj4" fmla="val -439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function returns a function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253803" y="2745136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42685"/>
              <a:gd name="adj4" fmla="val -577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Defines function but does not execute it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8331439" y="3719302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8717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116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5EAC-7A00-4ABB-B89C-CFCACDE6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2741640"/>
            <a:ext cx="5791200" cy="20764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apply functions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1147313" y="2741640"/>
            <a:ext cx="2061713" cy="873965"/>
          </a:xfrm>
          <a:prstGeom prst="borderCallout1">
            <a:avLst>
              <a:gd name="adj1" fmla="val 104449"/>
              <a:gd name="adj2" fmla="val 53605"/>
              <a:gd name="adj3" fmla="val 205888"/>
              <a:gd name="adj4" fmla="val 12824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indicates return type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4932632" y="1139825"/>
            <a:ext cx="3141691" cy="1259457"/>
          </a:xfrm>
          <a:prstGeom prst="borderCallout1">
            <a:avLst>
              <a:gd name="adj1" fmla="val 109761"/>
              <a:gd name="adj2" fmla="val 46469"/>
              <a:gd name="adj3" fmla="val 177520"/>
              <a:gd name="adj4" fmla="val 3101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1 for column, 2 for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function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5077364" y="5711185"/>
            <a:ext cx="3106947" cy="526852"/>
          </a:xfrm>
          <a:prstGeom prst="borderCallout1">
            <a:avLst>
              <a:gd name="adj1" fmla="val -17952"/>
              <a:gd name="adj2" fmla="val 23701"/>
              <a:gd name="adj3" fmla="val -183233"/>
              <a:gd name="adj4" fmla="val 1860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in, List out</a:t>
            </a:r>
          </a:p>
        </p:txBody>
      </p:sp>
    </p:spTree>
    <p:extLst>
      <p:ext uri="{BB962C8B-B14F-4D97-AF65-F5344CB8AC3E}">
        <p14:creationId xmlns:p14="http://schemas.microsoft.com/office/powerpoint/2010/main" val="2534889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47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Jump Start with SQL using sqldf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Adds Structured Query Language (SQL) Support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Manipulate Data Without Learning New Functions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Easy to Use and Understand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Relies on SQLite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90AA376B-82A6-40CA-8F03-F5B7AB5B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114800"/>
            <a:ext cx="2062283" cy="20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3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68120"/>
            <a:ext cx="115062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Columns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Rows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Update Values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Sorting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Dealing with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474152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192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Slicing &amp; Filtering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1139825"/>
            <a:ext cx="11506200" cy="4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data.frame columns by name.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MyDataFrame$FirstName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rows and columns by subscript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[,3]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attach function makes referencing columns easier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attach(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	print(FirstName)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279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4AAEA-BBF4-47F4-8731-447CEE90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1" y="1241107"/>
            <a:ext cx="9688561" cy="52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ACE0-13EC-4F8F-A9AC-EBBE02B3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6" y="1351280"/>
            <a:ext cx="4481384" cy="508000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04EA6749-32E4-43B7-BDAD-602FF36962F8}"/>
              </a:ext>
            </a:extLst>
          </p:cNvPr>
          <p:cNvSpPr/>
          <p:nvPr/>
        </p:nvSpPr>
        <p:spPr>
          <a:xfrm>
            <a:off x="5892415" y="4925683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4907"/>
              <a:gd name="adj4" fmla="val -14318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</a:t>
            </a:r>
          </a:p>
        </p:txBody>
      </p:sp>
    </p:spTree>
    <p:extLst>
      <p:ext uri="{BB962C8B-B14F-4D97-AF65-F5344CB8AC3E}">
        <p14:creationId xmlns:p14="http://schemas.microsoft.com/office/powerpoint/2010/main" val="4119388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Frame: Handling 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AB19B-08A1-4DEB-89BF-4EBCA480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5" y="2094073"/>
            <a:ext cx="11191875" cy="38100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6109082" y="2987539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48906"/>
              <a:gd name="adj4" fmla="val -3007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values are missing?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098526" y="487729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-89941"/>
              <a:gd name="adj4" fmla="val -3301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values to NA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7213695" y="5640647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202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NA Values</a:t>
            </a:r>
          </a:p>
        </p:txBody>
      </p:sp>
    </p:spTree>
    <p:extLst>
      <p:ext uri="{BB962C8B-B14F-4D97-AF65-F5344CB8AC3E}">
        <p14:creationId xmlns:p14="http://schemas.microsoft.com/office/powerpoint/2010/main" val="1499363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166088"/>
            <a:ext cx="10744200" cy="5153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Quality and 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4891" y="1380227"/>
            <a:ext cx="9829800" cy="228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 for Incorrect and Missing Data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Impact?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and Correction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Thoughts on Data Quality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7818211-FFF5-42CF-AEFC-9A312B37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11" y="4235089"/>
            <a:ext cx="3584994" cy="238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21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363602"/>
            <a:ext cx="10972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Frames – Slicing, Dicing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 Shaping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Handling Missing Values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Impact of Missing Data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graphics&#10;&#10;Description generated with high confidence">
            <a:extLst>
              <a:ext uri="{FF2B5EF4-FFF2-40B4-BE49-F238E27FC236}">
                <a16:creationId xmlns:a16="http://schemas.microsoft.com/office/drawing/2014/main" id="{5B3384F4-00BE-4295-B612-4ADE119E8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625760"/>
            <a:ext cx="2402048" cy="24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7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764CB-5149-4FF4-9F72-FFB4B88FB0B6}"/>
              </a:ext>
            </a:extLst>
          </p:cNvPr>
          <p:cNvSpPr txBox="1"/>
          <p:nvPr/>
        </p:nvSpPr>
        <p:spPr>
          <a:xfrm>
            <a:off x="2509736" y="3054485"/>
            <a:ext cx="613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Exploring Data Frame Notebook – Part 2</a:t>
            </a:r>
          </a:p>
        </p:txBody>
      </p:sp>
    </p:spTree>
    <p:extLst>
      <p:ext uri="{BB962C8B-B14F-4D97-AF65-F5344CB8AC3E}">
        <p14:creationId xmlns:p14="http://schemas.microsoft.com/office/powerpoint/2010/main" val="2696828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6" y="2372263"/>
            <a:ext cx="5308891" cy="30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98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Package?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7E2A8-D98E-453E-9DEB-551A46B061B7}"/>
              </a:ext>
            </a:extLst>
          </p:cNvPr>
          <p:cNvSpPr txBox="1"/>
          <p:nvPr/>
        </p:nvSpPr>
        <p:spPr bwMode="auto">
          <a:xfrm>
            <a:off x="143312" y="1600200"/>
            <a:ext cx="112776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collection of functions and/or data that can be easily shared 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Used to extend R capabilities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 Developed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Downloaded from Repositories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Library is the folder where the packages are stored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Installing a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355FD-9EEE-4693-9560-057A9C9B0C85}"/>
              </a:ext>
            </a:extLst>
          </p:cNvPr>
          <p:cNvSpPr txBox="1"/>
          <p:nvPr/>
        </p:nvSpPr>
        <p:spPr bwMode="auto">
          <a:xfrm>
            <a:off x="228600" y="1600200"/>
            <a:ext cx="11277600" cy="525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install.packages function to download and install from CRAN.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install.packages(“dplyr”)</a:t>
            </a:r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To download and install from GitHub, you need to install “devtools”.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install.packages(“devtools”)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Then install packages from GitHub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library(“devtools”)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install_github("hadley/babynames")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5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Installing Packages from Other Repositories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12E941-1ED9-452C-8F1D-5C728A292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5" y="1344809"/>
            <a:ext cx="746760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" tIns="0" rIns="39675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install_bioc()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install_bitbucket()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install_git()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install_local()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install_svn()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install_url()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install_version()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7405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Getting Help on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3D6C6-332A-4938-866E-7BB1270ECB6D}"/>
              </a:ext>
            </a:extLst>
          </p:cNvPr>
          <p:cNvSpPr txBox="1"/>
          <p:nvPr/>
        </p:nvSpPr>
        <p:spPr bwMode="auto">
          <a:xfrm>
            <a:off x="228600" y="1371600"/>
            <a:ext cx="112776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in general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 err="1">
                <a:solidFill>
                  <a:schemeClr val="accent5"/>
                </a:solidFill>
                <a:latin typeface="Century Gothic" panose="020B0502020202020204" pitchFamily="34" charset="0"/>
              </a:rPr>
              <a:t>help.start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()  or help(functionname)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on how to use a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help(package = "babynames")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vignettes that explain the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browseVignettes(package="dplyr")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information all packages in CRAN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https://cran.r-project.org/web/packages/available_packages_by_name.html</a:t>
            </a:r>
            <a:endParaRPr lang="en-US" sz="20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667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Package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654927" y="2628467"/>
            <a:ext cx="24014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23" y="4375612"/>
            <a:ext cx="1762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7C88-C213-4B9C-BD08-EBCA09BA0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42" y="4229533"/>
            <a:ext cx="1752600" cy="2127279"/>
          </a:xfrm>
          <a:prstGeom prst="rect">
            <a:avLst/>
          </a:prstGeom>
        </p:spPr>
      </p:pic>
      <p:pic>
        <p:nvPicPr>
          <p:cNvPr id="6" name="Picture 5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C0E37D8C-3C89-435A-948C-489F7F7AF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77" y="4229533"/>
            <a:ext cx="1835121" cy="20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78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39990</TotalTime>
  <Words>4942</Words>
  <Application>Microsoft Office PowerPoint</Application>
  <PresentationFormat>Widescreen</PresentationFormat>
  <Paragraphs>1166</Paragraphs>
  <Slides>204</Slides>
  <Notes>204</Notes>
  <HiddenSlides>38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20" baseType="lpstr">
      <vt:lpstr>MS PGothic</vt:lpstr>
      <vt:lpstr>Arial</vt:lpstr>
      <vt:lpstr>Arial Black</vt:lpstr>
      <vt:lpstr>Arial Narrow</vt:lpstr>
      <vt:lpstr>Arial Rounded MT Bold</vt:lpstr>
      <vt:lpstr>Arial Unicode MS</vt:lpstr>
      <vt:lpstr>Calibri</vt:lpstr>
      <vt:lpstr>Century Gothic</vt:lpstr>
      <vt:lpstr>Courier New</vt:lpstr>
      <vt:lpstr>inherit</vt:lpstr>
      <vt:lpstr>Lato</vt:lpstr>
      <vt:lpstr>News Cycle</vt:lpstr>
      <vt:lpstr>Segoe UI</vt:lpstr>
      <vt:lpstr>Segoe UI Light</vt:lpstr>
      <vt:lpstr>Wingdings 3</vt:lpstr>
      <vt:lpstr>Ion</vt:lpstr>
      <vt:lpstr>PowerPoint Presentation</vt:lpstr>
      <vt:lpstr>About Bryan Cafferky…</vt:lpstr>
      <vt:lpstr>PowerPoint Presentation</vt:lpstr>
      <vt:lpstr>Schedule</vt:lpstr>
      <vt:lpstr>Time to Find Your Inner Child!</vt:lpstr>
      <vt:lpstr>The Azure Data Science Virtual Machine</vt:lpstr>
      <vt:lpstr>Demo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Integrated Development Environments</vt:lpstr>
      <vt:lpstr>An Introduction to R Jupyter Notebooks</vt:lpstr>
      <vt:lpstr>What is Jupyter Notebook?</vt:lpstr>
      <vt:lpstr>Jupyter Notebook </vt:lpstr>
      <vt:lpstr>Who uses Jupyter Notebooks?</vt:lpstr>
      <vt:lpstr>What’s in a name?</vt:lpstr>
      <vt:lpstr>Why Notebook?</vt:lpstr>
      <vt:lpstr>Kernel Architecture</vt:lpstr>
      <vt:lpstr>Flexible Notebook Conversions</vt:lpstr>
      <vt:lpstr>What is Jupyter Notebook?</vt:lpstr>
      <vt:lpstr>Starting Jupyter Notebook</vt:lpstr>
      <vt:lpstr>Installing Jupyter Notebook</vt:lpstr>
      <vt:lpstr>The Jupyter Server Running</vt:lpstr>
      <vt:lpstr>A First Look at a Notebook</vt:lpstr>
      <vt:lpstr>A First Look at a Notebook</vt:lpstr>
      <vt:lpstr>The Cell Toolbar</vt:lpstr>
      <vt:lpstr>Exploring Jupyter…</vt:lpstr>
      <vt:lpstr>Use R and Python Together…</vt:lpstr>
      <vt:lpstr>Accessing Spark with pyspark…</vt:lpstr>
      <vt:lpstr>Presentations from Jupyter…</vt:lpstr>
      <vt:lpstr>Github Renders Notebooks Automatically…</vt:lpstr>
      <vt:lpstr>Advanced Data Science Tool</vt:lpstr>
      <vt:lpstr>Architecture</vt:lpstr>
      <vt:lpstr>Features</vt:lpstr>
      <vt:lpstr>PowerPoint Presentation</vt:lpstr>
      <vt:lpstr>Jupyter Notebooks on Azure</vt:lpstr>
      <vt:lpstr>How to get Jupyter Notebook…</vt:lpstr>
      <vt:lpstr>Installing Jupyter Notebook</vt:lpstr>
      <vt:lpstr>Installing Jupyter Notebook</vt:lpstr>
      <vt:lpstr>Jupyter Notebook – Wrapping Up</vt:lpstr>
      <vt:lpstr>RStudio Features: Script Types</vt:lpstr>
      <vt:lpstr>RStudio Features: Install Packages</vt:lpstr>
      <vt:lpstr>Review of Our Tour</vt:lpstr>
      <vt:lpstr>Lab 1:  Jupyter Notebooks</vt:lpstr>
      <vt:lpstr>Part 2: R Programming Primer</vt:lpstr>
      <vt:lpstr>What is R?</vt:lpstr>
      <vt:lpstr>When to Use R?</vt:lpstr>
      <vt:lpstr>Why Use R?</vt:lpstr>
      <vt:lpstr>R Syntax</vt:lpstr>
      <vt:lpstr>R Processing is Vector Based</vt:lpstr>
      <vt:lpstr>Vector Types</vt:lpstr>
      <vt:lpstr>Vector Types</vt:lpstr>
      <vt:lpstr>Categorical Variables</vt:lpstr>
      <vt:lpstr>R Factor = Categorical Variable</vt:lpstr>
      <vt:lpstr>Factors in Use</vt:lpstr>
      <vt:lpstr>What is a Matrix?</vt:lpstr>
      <vt:lpstr>Creating a Matrix</vt:lpstr>
      <vt:lpstr>Matrix Functions</vt:lpstr>
      <vt:lpstr>What is an Array?</vt:lpstr>
      <vt:lpstr>Creating an Array</vt:lpstr>
      <vt:lpstr>Array Functions</vt:lpstr>
      <vt:lpstr>Accessing Array Elements</vt:lpstr>
      <vt:lpstr>What is a List?</vt:lpstr>
      <vt:lpstr>Creating a List</vt:lpstr>
      <vt:lpstr>R Programming</vt:lpstr>
      <vt:lpstr>Data Frame</vt:lpstr>
      <vt:lpstr>Data Frame</vt:lpstr>
      <vt:lpstr>Creating a Data Frame</vt:lpstr>
      <vt:lpstr>Data Frame</vt:lpstr>
      <vt:lpstr>Functions</vt:lpstr>
      <vt:lpstr>Functions</vt:lpstr>
      <vt:lpstr>apply functions</vt:lpstr>
      <vt:lpstr>Jump Start with SQL using sqldf</vt:lpstr>
      <vt:lpstr>Data Frame Shaping</vt:lpstr>
      <vt:lpstr>Data Frame Slicing &amp; Filtering</vt:lpstr>
      <vt:lpstr>Data Frame Shaping</vt:lpstr>
      <vt:lpstr>Data Frame: Handling Missing Data</vt:lpstr>
      <vt:lpstr>PowerPoint Presentation</vt:lpstr>
      <vt:lpstr>Review</vt:lpstr>
      <vt:lpstr>Review of Our Tour</vt:lpstr>
      <vt:lpstr>Review of Our Tour</vt:lpstr>
      <vt:lpstr>What is a Package?</vt:lpstr>
      <vt:lpstr>Installing a Package</vt:lpstr>
      <vt:lpstr>Review of Our Tour</vt:lpstr>
      <vt:lpstr>Review of Our Tour</vt:lpstr>
      <vt:lpstr>Package</vt:lpstr>
      <vt:lpstr>Popular Packages: dplyr</vt:lpstr>
      <vt:lpstr>Popular Packages: ggplot2</vt:lpstr>
      <vt:lpstr>PowerPoint Presentation</vt:lpstr>
      <vt:lpstr>Lab 2</vt:lpstr>
      <vt:lpstr>Part 2 – R Basics End</vt:lpstr>
      <vt:lpstr>Background on Data Science</vt:lpstr>
      <vt:lpstr>PowerPoint Presentation</vt:lpstr>
      <vt:lpstr>Data Science: Revolution or Evolution</vt:lpstr>
      <vt:lpstr>Statistics &amp; Data Science Roles</vt:lpstr>
      <vt:lpstr>What is Statistics??</vt:lpstr>
      <vt:lpstr>Relationships Between Variables</vt:lpstr>
      <vt:lpstr>Concepts</vt:lpstr>
      <vt:lpstr>Central Tendency</vt:lpstr>
      <vt:lpstr>Quartiles</vt:lpstr>
      <vt:lpstr>Using R to Visualize: Box Plot</vt:lpstr>
      <vt:lpstr>Distribution</vt:lpstr>
      <vt:lpstr>Normal Distribution</vt:lpstr>
      <vt:lpstr>Standard Units</vt:lpstr>
      <vt:lpstr>Statistics</vt:lpstr>
      <vt:lpstr>Review</vt:lpstr>
      <vt:lpstr>Part 3: Data Frame Shaping and Wrangling</vt:lpstr>
      <vt:lpstr>PowerPoint Presentation</vt:lpstr>
      <vt:lpstr>PowerPoint Presentation</vt:lpstr>
      <vt:lpstr>Relationships Among Variables (Correlation)</vt:lpstr>
      <vt:lpstr>Correlation - Linear</vt:lpstr>
      <vt:lpstr>Understanding Correlation</vt:lpstr>
      <vt:lpstr>Correlation – Linear Relationship Examples</vt:lpstr>
      <vt:lpstr>Non Linear Relationships</vt:lpstr>
      <vt:lpstr>Determining the Type of Relationship</vt:lpstr>
      <vt:lpstr>Multivariate Correlation</vt:lpstr>
      <vt:lpstr>Review: Determining Correlation</vt:lpstr>
      <vt:lpstr>Correlation Is Not Causation</vt:lpstr>
      <vt:lpstr>Review</vt:lpstr>
      <vt:lpstr>Data Science and Machine Learning</vt:lpstr>
      <vt:lpstr>PowerPoint Presentation</vt:lpstr>
      <vt:lpstr>What is Data Science?</vt:lpstr>
      <vt:lpstr>What is Machine Learning?</vt:lpstr>
      <vt:lpstr>Unsupervised Learning</vt:lpstr>
      <vt:lpstr>Predictive Modeling, Supervised Learning</vt:lpstr>
      <vt:lpstr>Data Mining</vt:lpstr>
      <vt:lpstr>Research/Population Comparison</vt:lpstr>
      <vt:lpstr>Review</vt:lpstr>
      <vt:lpstr>PowerPoint Presentation</vt:lpstr>
      <vt:lpstr>PowerPoint Presentation</vt:lpstr>
      <vt:lpstr>What is Predictive Modeling?</vt:lpstr>
      <vt:lpstr>Applications of Predictive Modeling Modeling</vt:lpstr>
      <vt:lpstr>Steps to Creating a Predictive Model</vt:lpstr>
      <vt:lpstr>The Birth Weight (BirthWt) Data Set</vt:lpstr>
      <vt:lpstr>PowerPoint Presentation</vt:lpstr>
      <vt:lpstr>Demo</vt:lpstr>
      <vt:lpstr>Review: Extracting the Training/Testing Data</vt:lpstr>
      <vt:lpstr>Review: Viewing the Decision Tree</vt:lpstr>
      <vt:lpstr>Review: Evaluating the Model</vt:lpstr>
      <vt:lpstr>Review</vt:lpstr>
      <vt:lpstr>Lab 4: Predictive Models</vt:lpstr>
      <vt:lpstr>End of Part 2 - Predictive Modeling</vt:lpstr>
      <vt:lpstr>SQL Server/R Integration</vt:lpstr>
      <vt:lpstr>R Limitations</vt:lpstr>
      <vt:lpstr>Microsoft buys Revolution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Supercharing Power BI with R</vt:lpstr>
      <vt:lpstr>The Story of the Five Iron</vt:lpstr>
      <vt:lpstr>Power BI with R</vt:lpstr>
      <vt:lpstr>Using R with Power BI</vt:lpstr>
      <vt:lpstr>PowerPoint Presentation</vt:lpstr>
      <vt:lpstr>PowerPoint Presentation</vt:lpstr>
      <vt:lpstr>Why Use R?</vt:lpstr>
      <vt:lpstr>Enabling R Scripts</vt:lpstr>
      <vt:lpstr>Power BI R Script as a Data Source</vt:lpstr>
      <vt:lpstr>Power BI R Script as a Data Source</vt:lpstr>
      <vt:lpstr>Power BI R Script as a Data Source</vt:lpstr>
      <vt:lpstr>Power BI R Script as a Data Source</vt:lpstr>
      <vt:lpstr>Demo</vt:lpstr>
      <vt:lpstr>Windows with AI Enabled</vt:lpstr>
      <vt:lpstr>Transformation Script</vt:lpstr>
      <vt:lpstr>Transformation Script</vt:lpstr>
      <vt:lpstr>Transformation Script</vt:lpstr>
      <vt:lpstr>Demo</vt:lpstr>
      <vt:lpstr>Visualizations with R</vt:lpstr>
      <vt:lpstr>Visualizations with R</vt:lpstr>
      <vt:lpstr>Visualizations with R</vt:lpstr>
      <vt:lpstr>Visualizations with R</vt:lpstr>
      <vt:lpstr>Visualizations with R</vt:lpstr>
      <vt:lpstr>Demo</vt:lpstr>
      <vt:lpstr>Visualizations with R</vt:lpstr>
      <vt:lpstr>Visualizations with R</vt:lpstr>
      <vt:lpstr>Demo with Predictive Model</vt:lpstr>
      <vt:lpstr>Data Sources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Cafferky</cp:lastModifiedBy>
  <cp:revision>502</cp:revision>
  <dcterms:created xsi:type="dcterms:W3CDTF">2015-12-02T19:37:42Z</dcterms:created>
  <dcterms:modified xsi:type="dcterms:W3CDTF">2018-05-08T17:57:50Z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2018-04-11T13:35:40.7961937Z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